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72" r:id="rId3"/>
    <p:sldId id="270" r:id="rId4"/>
    <p:sldId id="271" r:id="rId5"/>
    <p:sldId id="274" r:id="rId6"/>
    <p:sldId id="275" r:id="rId7"/>
    <p:sldId id="277" r:id="rId8"/>
  </p:sldIdLst>
  <p:sldSz cx="20104100" cy="11309350"/>
  <p:notesSz cx="10002838" cy="688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7DC"/>
    <a:srgbClr val="139EB8"/>
    <a:srgbClr val="21BF9C"/>
    <a:srgbClr val="485E7B"/>
    <a:srgbClr val="9E5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7" autoAdjust="0"/>
    <p:restoredTop sz="93493" autoAdjust="0"/>
  </p:normalViewPr>
  <p:slideViewPr>
    <p:cSldViewPr>
      <p:cViewPr varScale="1">
        <p:scale>
          <a:sx n="64" d="100"/>
          <a:sy n="64" d="100"/>
        </p:scale>
        <p:origin x="1230" y="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571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9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774" cy="344864"/>
          </a:xfrm>
          <a:prstGeom prst="rect">
            <a:avLst/>
          </a:prstGeom>
        </p:spPr>
        <p:txBody>
          <a:bodyPr vert="horz" lIns="49140" tIns="24570" rIns="49140" bIns="24570" rtlCol="0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65695" y="0"/>
            <a:ext cx="4334774" cy="344864"/>
          </a:xfrm>
          <a:prstGeom prst="rect">
            <a:avLst/>
          </a:prstGeom>
        </p:spPr>
        <p:txBody>
          <a:bodyPr vert="horz" lIns="49140" tIns="24570" rIns="49140" bIns="24570" rtlCol="0"/>
          <a:lstStyle>
            <a:lvl1pPr algn="r">
              <a:defRPr sz="600"/>
            </a:lvl1pPr>
          </a:lstStyle>
          <a:p>
            <a:fld id="{86CABE91-59B2-094A-9192-38FAED5A29AC}" type="datetimeFigureOut">
              <a:rPr lang="pl-PL" smtClean="0"/>
              <a:t>06.10.2025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60425"/>
            <a:ext cx="4125912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9140" tIns="24570" rIns="49140" bIns="2457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9968" y="3311462"/>
            <a:ext cx="8002902" cy="2710607"/>
          </a:xfrm>
          <a:prstGeom prst="rect">
            <a:avLst/>
          </a:prstGeom>
        </p:spPr>
        <p:txBody>
          <a:bodyPr vert="horz" lIns="49140" tIns="24570" rIns="49140" bIns="2457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36950"/>
            <a:ext cx="4334774" cy="344863"/>
          </a:xfrm>
          <a:prstGeom prst="rect">
            <a:avLst/>
          </a:prstGeom>
        </p:spPr>
        <p:txBody>
          <a:bodyPr vert="horz" lIns="49140" tIns="24570" rIns="49140" bIns="24570" rtlCol="0" anchor="b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65695" y="6536950"/>
            <a:ext cx="4334774" cy="344863"/>
          </a:xfrm>
          <a:prstGeom prst="rect">
            <a:avLst/>
          </a:prstGeom>
        </p:spPr>
        <p:txBody>
          <a:bodyPr vert="horz" lIns="49140" tIns="24570" rIns="49140" bIns="24570" rtlCol="0" anchor="b"/>
          <a:lstStyle>
            <a:lvl1pPr algn="r">
              <a:defRPr sz="600"/>
            </a:lvl1pPr>
          </a:lstStyle>
          <a:p>
            <a:fld id="{806BC41F-D5FA-554E-B21A-8CB6C96C1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BC41F-D5FA-554E-B21A-8CB6C96C198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241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BC41F-D5FA-554E-B21A-8CB6C96C198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6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L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 userDrawn="1"/>
        </p:nvGrpSpPr>
        <p:grpSpPr>
          <a:xfrm>
            <a:off x="1089087" y="9518223"/>
            <a:ext cx="7667563" cy="1183210"/>
            <a:chOff x="1089087" y="9518223"/>
            <a:chExt cx="7667563" cy="1183210"/>
          </a:xfrm>
        </p:grpSpPr>
        <p:sp>
          <p:nvSpPr>
            <p:cNvPr id="13" name="object 12"/>
            <p:cNvSpPr/>
            <p:nvPr userDrawn="1"/>
          </p:nvSpPr>
          <p:spPr>
            <a:xfrm>
              <a:off x="1089087" y="9518223"/>
              <a:ext cx="1036617" cy="11832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/>
            <p:cNvSpPr txBox="1"/>
            <p:nvPr userDrawn="1"/>
          </p:nvSpPr>
          <p:spPr>
            <a:xfrm>
              <a:off x="2521254" y="9808990"/>
              <a:ext cx="6235396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 dirty="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 dirty="0">
                <a:latin typeface="Roboto Condensed"/>
                <a:cs typeface="Roboto Condensed"/>
              </a:endParaRPr>
            </a:p>
          </p:txBody>
        </p:sp>
      </p:grpSp>
      <p:sp>
        <p:nvSpPr>
          <p:cNvPr id="18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5472112" cy="3705744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WPISZ TYTUŁ - KLIKNIJ</a:t>
            </a:r>
          </a:p>
        </p:txBody>
      </p:sp>
    </p:spTree>
    <p:extLst>
      <p:ext uri="{BB962C8B-B14F-4D97-AF65-F5344CB8AC3E}">
        <p14:creationId xmlns:p14="http://schemas.microsoft.com/office/powerpoint/2010/main" val="39160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8376708" y="0"/>
            <a:ext cx="11727391" cy="5654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 userDrawn="1"/>
        </p:nvSpPr>
        <p:spPr>
          <a:xfrm>
            <a:off x="8376708" y="5654278"/>
            <a:ext cx="11727391" cy="5654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/>
          <p:nvPr userDrawn="1"/>
        </p:nvSpPr>
        <p:spPr>
          <a:xfrm>
            <a:off x="973792" y="1164771"/>
            <a:ext cx="251460" cy="1581150"/>
          </a:xfrm>
          <a:custGeom>
            <a:avLst/>
            <a:gdLst/>
            <a:ahLst/>
            <a:cxnLst/>
            <a:rect l="l" t="t" r="r" b="b"/>
            <a:pathLst>
              <a:path w="251459" h="1581150">
                <a:moveTo>
                  <a:pt x="0" y="0"/>
                </a:moveTo>
                <a:lnTo>
                  <a:pt x="0" y="1581103"/>
                </a:lnTo>
                <a:lnTo>
                  <a:pt x="251301" y="1581103"/>
                </a:lnTo>
                <a:lnTo>
                  <a:pt x="2513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164771"/>
            <a:ext cx="5472112" cy="3705744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WPISZ PODZIĘKOWANIE</a:t>
            </a:r>
          </a:p>
        </p:txBody>
      </p:sp>
      <p:sp>
        <p:nvSpPr>
          <p:cNvPr id="18" name="object 10"/>
          <p:cNvSpPr/>
          <p:nvPr userDrawn="1"/>
        </p:nvSpPr>
        <p:spPr>
          <a:xfrm>
            <a:off x="16771" y="9465945"/>
            <a:ext cx="8359937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9415216" y="84300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9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9421566" y="2986235"/>
            <a:ext cx="8269287" cy="1408078"/>
          </a:xfrm>
          <a:prstGeom prst="rect">
            <a:avLst/>
          </a:prstGeom>
        </p:spPr>
        <p:txBody>
          <a:bodyPr/>
          <a:lstStyle>
            <a:lvl1pPr>
              <a:defRPr sz="195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975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/>
          <p:cNvSpPr/>
          <p:nvPr userDrawn="1"/>
        </p:nvSpPr>
        <p:spPr>
          <a:xfrm>
            <a:off x="1089087" y="9518223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 txBox="1"/>
          <p:nvPr userDrawn="1"/>
        </p:nvSpPr>
        <p:spPr>
          <a:xfrm>
            <a:off x="2521254" y="9808990"/>
            <a:ext cx="59305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 marL="12700"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7300912" cy="1365250"/>
          </a:xfrm>
          <a:prstGeom prst="rect">
            <a:avLst/>
          </a:prstGeom>
        </p:spPr>
        <p:txBody>
          <a:bodyPr/>
          <a:lstStyle>
            <a:lvl1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WPISZ TYTUŁ </a:t>
            </a:r>
            <a:r>
              <a:rPr lang="mr-IN" dirty="0"/>
              <a:t>–</a:t>
            </a:r>
            <a:r>
              <a:rPr lang="pl-PL" dirty="0"/>
              <a:t> UKŁAD I</a:t>
            </a:r>
          </a:p>
        </p:txBody>
      </p:sp>
      <p:sp>
        <p:nvSpPr>
          <p:cNvPr id="19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360738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9966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7" y="1967690"/>
            <a:ext cx="6503113" cy="151606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UKŁAD II</a:t>
            </a:r>
          </a:p>
        </p:txBody>
      </p:sp>
      <p:sp>
        <p:nvSpPr>
          <p:cNvPr id="14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483753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2086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7" y="3993628"/>
            <a:ext cx="6503113" cy="151575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UKLAD III</a:t>
            </a:r>
          </a:p>
        </p:txBody>
      </p:sp>
      <p:sp>
        <p:nvSpPr>
          <p:cNvPr id="15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5509691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2252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6005512" cy="136525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- UKLAD IV</a:t>
            </a:r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360738"/>
            <a:ext cx="60055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965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423650" y="1996010"/>
            <a:ext cx="6503113" cy="151606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UKŁAD V</a:t>
            </a:r>
          </a:p>
        </p:txBody>
      </p:sp>
      <p:sp>
        <p:nvSpPr>
          <p:cNvPr id="14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1423651" y="3512073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722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lder 2"/>
          <p:cNvSpPr>
            <a:spLocks noGrp="1"/>
          </p:cNvSpPr>
          <p:nvPr>
            <p:ph type="title"/>
          </p:nvPr>
        </p:nvSpPr>
        <p:spPr>
          <a:xfrm>
            <a:off x="1243806" y="1119286"/>
            <a:ext cx="8274844" cy="724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7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1243013" y="2671667"/>
            <a:ext cx="8275637" cy="1408078"/>
          </a:xfrm>
          <a:prstGeom prst="rect">
            <a:avLst/>
          </a:prstGeom>
        </p:spPr>
        <p:txBody>
          <a:bodyPr/>
          <a:lstStyle>
            <a:lvl1pPr>
              <a:defRPr sz="195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10583863" y="269457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2"/>
          <p:cNvSpPr txBox="1"/>
          <p:nvPr userDrawn="1"/>
        </p:nvSpPr>
        <p:spPr>
          <a:xfrm>
            <a:off x="2533954" y="10123116"/>
            <a:ext cx="59940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5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27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8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 txBox="1"/>
          <p:nvPr userDrawn="1"/>
        </p:nvSpPr>
        <p:spPr>
          <a:xfrm>
            <a:off x="2533954" y="10123116"/>
            <a:ext cx="61464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2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14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5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Holder 2"/>
          <p:cNvSpPr>
            <a:spLocks noGrp="1"/>
          </p:cNvSpPr>
          <p:nvPr userDrawn="1">
            <p:ph type="title"/>
          </p:nvPr>
        </p:nvSpPr>
        <p:spPr>
          <a:xfrm>
            <a:off x="1243806" y="1119286"/>
            <a:ext cx="17615694" cy="607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7" name="Symbol zastępczy tekstu 7"/>
          <p:cNvSpPr>
            <a:spLocks noGrp="1"/>
          </p:cNvSpPr>
          <p:nvPr userDrawn="1">
            <p:ph type="body" sz="quarter" idx="10"/>
          </p:nvPr>
        </p:nvSpPr>
        <p:spPr>
          <a:xfrm>
            <a:off x="1243013" y="1843871"/>
            <a:ext cx="17616487" cy="1408078"/>
          </a:xfrm>
          <a:prstGeom prst="rect">
            <a:avLst/>
          </a:prstGeom>
        </p:spPr>
        <p:txBody>
          <a:bodyPr/>
          <a:lstStyle>
            <a:lvl1pPr>
              <a:defRPr sz="195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Symbol zastępczy tekstu 18"/>
          <p:cNvSpPr>
            <a:spLocks noGrp="1"/>
          </p:cNvSpPr>
          <p:nvPr userDrawn="1">
            <p:ph type="body" sz="quarter" idx="11"/>
          </p:nvPr>
        </p:nvSpPr>
        <p:spPr>
          <a:xfrm>
            <a:off x="1243013" y="3368675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ymbol zastępczy tekstu 18"/>
          <p:cNvSpPr>
            <a:spLocks noGrp="1"/>
          </p:cNvSpPr>
          <p:nvPr userDrawn="1">
            <p:ph type="body" sz="quarter" idx="12"/>
          </p:nvPr>
        </p:nvSpPr>
        <p:spPr>
          <a:xfrm>
            <a:off x="10583863" y="3368675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z wykre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1243806" y="1119286"/>
            <a:ext cx="8274844" cy="724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1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 txBox="1"/>
          <p:nvPr userDrawn="1"/>
        </p:nvSpPr>
        <p:spPr>
          <a:xfrm>
            <a:off x="2533954" y="10123116"/>
            <a:ext cx="63750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7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19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0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1243013" y="269457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Symbol zastępczy wykresu 21"/>
          <p:cNvSpPr>
            <a:spLocks noGrp="1"/>
          </p:cNvSpPr>
          <p:nvPr>
            <p:ph type="chart" sz="quarter" idx="13"/>
          </p:nvPr>
        </p:nvSpPr>
        <p:spPr>
          <a:xfrm>
            <a:off x="9975850" y="1119188"/>
            <a:ext cx="9639300" cy="788828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2" r:id="rId7"/>
    <p:sldLayoutId id="2147483661" r:id="rId8"/>
    <p:sldLayoutId id="2147483663" r:id="rId9"/>
    <p:sldLayoutId id="2147483672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student/bezpieczna-vistula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m.jasinski@vistula.edu.p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593850" y="2254796"/>
            <a:ext cx="5410200" cy="3399879"/>
          </a:xfrm>
        </p:spPr>
        <p:txBody>
          <a:bodyPr/>
          <a:lstStyle/>
          <a:p>
            <a:r>
              <a:rPr lang="pl-PL" dirty="0"/>
              <a:t>BEZPIECZ</a:t>
            </a:r>
            <a:r>
              <a:rPr lang="en-US" dirty="0"/>
              <a:t>N</a:t>
            </a:r>
            <a:r>
              <a:rPr lang="pl-PL" dirty="0"/>
              <a:t>A</a:t>
            </a:r>
          </a:p>
          <a:p>
            <a:r>
              <a:rPr lang="pl-PL" dirty="0"/>
              <a:t>VISTULA</a:t>
            </a:r>
          </a:p>
          <a:p>
            <a:endParaRPr lang="pl-PL" dirty="0"/>
          </a:p>
          <a:p>
            <a:r>
              <a:rPr lang="pl-PL" dirty="0"/>
              <a:t>20</a:t>
            </a:r>
            <a:r>
              <a:rPr lang="en-US" dirty="0"/>
              <a:t>2</a:t>
            </a:r>
            <a:r>
              <a:rPr lang="pl-PL" dirty="0"/>
              <a:t>5/2026</a:t>
            </a:r>
          </a:p>
        </p:txBody>
      </p:sp>
      <p:sp>
        <p:nvSpPr>
          <p:cNvPr id="5" name="object 3"/>
          <p:cNvSpPr/>
          <p:nvPr/>
        </p:nvSpPr>
        <p:spPr>
          <a:xfrm>
            <a:off x="973792" y="2120354"/>
            <a:ext cx="315258" cy="2238921"/>
          </a:xfrm>
          <a:custGeom>
            <a:avLst/>
            <a:gdLst/>
            <a:ahLst/>
            <a:cxnLst/>
            <a:rect l="l" t="t" r="r" b="b"/>
            <a:pathLst>
              <a:path w="251459" h="3581400">
                <a:moveTo>
                  <a:pt x="0" y="0"/>
                </a:moveTo>
                <a:lnTo>
                  <a:pt x="0" y="3581042"/>
                </a:lnTo>
                <a:lnTo>
                  <a:pt x="251301" y="3581042"/>
                </a:lnTo>
                <a:lnTo>
                  <a:pt x="2513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>
              <a:solidFill>
                <a:srgbClr val="139EB8"/>
              </a:solidFill>
            </a:endParaRPr>
          </a:p>
        </p:txBody>
      </p:sp>
      <p:sp>
        <p:nvSpPr>
          <p:cNvPr id="6" name="object 4"/>
          <p:cNvSpPr/>
          <p:nvPr/>
        </p:nvSpPr>
        <p:spPr>
          <a:xfrm>
            <a:off x="9884516" y="0"/>
            <a:ext cx="10219584" cy="8816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9884516" y="8816485"/>
            <a:ext cx="2552592" cy="2492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884516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C97DC">
              <a:alpha val="75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12439412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1B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3251073" y="9601027"/>
            <a:ext cx="922655" cy="923290"/>
          </a:xfrm>
          <a:custGeom>
            <a:avLst/>
            <a:gdLst/>
            <a:ahLst/>
            <a:cxnLst/>
            <a:rect l="l" t="t" r="r" b="b"/>
            <a:pathLst>
              <a:path w="922655" h="923290">
                <a:moveTo>
                  <a:pt x="498068" y="707622"/>
                </a:moveTo>
                <a:lnTo>
                  <a:pt x="424280" y="707622"/>
                </a:lnTo>
                <a:lnTo>
                  <a:pt x="229050" y="902988"/>
                </a:lnTo>
                <a:lnTo>
                  <a:pt x="229050" y="912223"/>
                </a:lnTo>
                <a:lnTo>
                  <a:pt x="238275" y="921448"/>
                </a:lnTo>
                <a:lnTo>
                  <a:pt x="241353" y="922987"/>
                </a:lnTo>
                <a:lnTo>
                  <a:pt x="250568" y="922987"/>
                </a:lnTo>
                <a:lnTo>
                  <a:pt x="253646" y="921448"/>
                </a:lnTo>
                <a:lnTo>
                  <a:pt x="445808" y="729161"/>
                </a:lnTo>
                <a:lnTo>
                  <a:pt x="519592" y="729161"/>
                </a:lnTo>
                <a:lnTo>
                  <a:pt x="498068" y="707622"/>
                </a:lnTo>
                <a:close/>
              </a:path>
              <a:path w="922655" h="923290">
                <a:moveTo>
                  <a:pt x="519592" y="729161"/>
                </a:moveTo>
                <a:lnTo>
                  <a:pt x="476550" y="729161"/>
                </a:lnTo>
                <a:lnTo>
                  <a:pt x="668702" y="921448"/>
                </a:lnTo>
                <a:lnTo>
                  <a:pt x="671780" y="922987"/>
                </a:lnTo>
                <a:lnTo>
                  <a:pt x="681005" y="922987"/>
                </a:lnTo>
                <a:lnTo>
                  <a:pt x="684073" y="921448"/>
                </a:lnTo>
                <a:lnTo>
                  <a:pt x="693298" y="912223"/>
                </a:lnTo>
                <a:lnTo>
                  <a:pt x="693298" y="902988"/>
                </a:lnTo>
                <a:lnTo>
                  <a:pt x="519592" y="729161"/>
                </a:lnTo>
                <a:close/>
              </a:path>
              <a:path w="922655" h="923290">
                <a:moveTo>
                  <a:pt x="476550" y="729161"/>
                </a:moveTo>
                <a:lnTo>
                  <a:pt x="445808" y="729161"/>
                </a:lnTo>
                <a:lnTo>
                  <a:pt x="445808" y="886067"/>
                </a:lnTo>
                <a:lnTo>
                  <a:pt x="451954" y="892224"/>
                </a:lnTo>
                <a:lnTo>
                  <a:pt x="470394" y="892224"/>
                </a:lnTo>
                <a:lnTo>
                  <a:pt x="476550" y="886067"/>
                </a:lnTo>
                <a:lnTo>
                  <a:pt x="476550" y="729161"/>
                </a:lnTo>
                <a:close/>
              </a:path>
              <a:path w="922655" h="923290">
                <a:moveTo>
                  <a:pt x="916202" y="61526"/>
                </a:moveTo>
                <a:lnTo>
                  <a:pt x="6146" y="61526"/>
                </a:lnTo>
                <a:lnTo>
                  <a:pt x="0" y="67683"/>
                </a:lnTo>
                <a:lnTo>
                  <a:pt x="0" y="701476"/>
                </a:lnTo>
                <a:lnTo>
                  <a:pt x="6146" y="707622"/>
                </a:lnTo>
                <a:lnTo>
                  <a:pt x="916202" y="707622"/>
                </a:lnTo>
                <a:lnTo>
                  <a:pt x="922348" y="701476"/>
                </a:lnTo>
                <a:lnTo>
                  <a:pt x="922348" y="676858"/>
                </a:lnTo>
                <a:lnTo>
                  <a:pt x="30752" y="676858"/>
                </a:lnTo>
                <a:lnTo>
                  <a:pt x="30752" y="92300"/>
                </a:lnTo>
                <a:lnTo>
                  <a:pt x="922348" y="92300"/>
                </a:lnTo>
                <a:lnTo>
                  <a:pt x="922348" y="67683"/>
                </a:lnTo>
                <a:lnTo>
                  <a:pt x="916202" y="61526"/>
                </a:lnTo>
                <a:close/>
              </a:path>
              <a:path w="922655" h="923290">
                <a:moveTo>
                  <a:pt x="922348" y="92300"/>
                </a:moveTo>
                <a:lnTo>
                  <a:pt x="891606" y="92300"/>
                </a:lnTo>
                <a:lnTo>
                  <a:pt x="891606" y="676858"/>
                </a:lnTo>
                <a:lnTo>
                  <a:pt x="922348" y="676858"/>
                </a:lnTo>
                <a:lnTo>
                  <a:pt x="922348" y="92300"/>
                </a:lnTo>
                <a:close/>
              </a:path>
              <a:path w="922655" h="923290">
                <a:moveTo>
                  <a:pt x="854706" y="615321"/>
                </a:moveTo>
                <a:lnTo>
                  <a:pt x="713287" y="615321"/>
                </a:lnTo>
                <a:lnTo>
                  <a:pt x="707140" y="621478"/>
                </a:lnTo>
                <a:lnTo>
                  <a:pt x="707140" y="639938"/>
                </a:lnTo>
                <a:lnTo>
                  <a:pt x="713287" y="646095"/>
                </a:lnTo>
                <a:lnTo>
                  <a:pt x="854706" y="646095"/>
                </a:lnTo>
                <a:lnTo>
                  <a:pt x="860863" y="639938"/>
                </a:lnTo>
                <a:lnTo>
                  <a:pt x="860863" y="621478"/>
                </a:lnTo>
                <a:lnTo>
                  <a:pt x="854706" y="615321"/>
                </a:lnTo>
                <a:close/>
              </a:path>
              <a:path w="922655" h="923290">
                <a:moveTo>
                  <a:pt x="854706" y="553794"/>
                </a:moveTo>
                <a:lnTo>
                  <a:pt x="774772" y="553794"/>
                </a:lnTo>
                <a:lnTo>
                  <a:pt x="768625" y="559941"/>
                </a:lnTo>
                <a:lnTo>
                  <a:pt x="768625" y="578401"/>
                </a:lnTo>
                <a:lnTo>
                  <a:pt x="774772" y="584558"/>
                </a:lnTo>
                <a:lnTo>
                  <a:pt x="854706" y="584558"/>
                </a:lnTo>
                <a:lnTo>
                  <a:pt x="860863" y="578401"/>
                </a:lnTo>
                <a:lnTo>
                  <a:pt x="860863" y="559941"/>
                </a:lnTo>
                <a:lnTo>
                  <a:pt x="854706" y="553794"/>
                </a:lnTo>
                <a:close/>
              </a:path>
              <a:path w="922655" h="923290">
                <a:moveTo>
                  <a:pt x="777850" y="507638"/>
                </a:moveTo>
                <a:lnTo>
                  <a:pt x="144508" y="507638"/>
                </a:lnTo>
                <a:lnTo>
                  <a:pt x="138351" y="513795"/>
                </a:lnTo>
                <a:lnTo>
                  <a:pt x="138351" y="532256"/>
                </a:lnTo>
                <a:lnTo>
                  <a:pt x="144508" y="538412"/>
                </a:lnTo>
                <a:lnTo>
                  <a:pt x="777850" y="538412"/>
                </a:lnTo>
                <a:lnTo>
                  <a:pt x="783997" y="532256"/>
                </a:lnTo>
                <a:lnTo>
                  <a:pt x="783997" y="513795"/>
                </a:lnTo>
                <a:lnTo>
                  <a:pt x="777850" y="507638"/>
                </a:lnTo>
                <a:close/>
              </a:path>
              <a:path w="922655" h="923290">
                <a:moveTo>
                  <a:pt x="255185" y="353811"/>
                </a:moveTo>
                <a:lnTo>
                  <a:pt x="175251" y="353811"/>
                </a:lnTo>
                <a:lnTo>
                  <a:pt x="169104" y="359968"/>
                </a:lnTo>
                <a:lnTo>
                  <a:pt x="169104" y="507638"/>
                </a:lnTo>
                <a:lnTo>
                  <a:pt x="199847" y="507638"/>
                </a:lnTo>
                <a:lnTo>
                  <a:pt x="199847" y="384574"/>
                </a:lnTo>
                <a:lnTo>
                  <a:pt x="261332" y="384574"/>
                </a:lnTo>
                <a:lnTo>
                  <a:pt x="261332" y="359968"/>
                </a:lnTo>
                <a:lnTo>
                  <a:pt x="255185" y="353811"/>
                </a:lnTo>
                <a:close/>
              </a:path>
              <a:path w="922655" h="923290">
                <a:moveTo>
                  <a:pt x="261332" y="384574"/>
                </a:moveTo>
                <a:lnTo>
                  <a:pt x="230589" y="384574"/>
                </a:lnTo>
                <a:lnTo>
                  <a:pt x="230589" y="507638"/>
                </a:lnTo>
                <a:lnTo>
                  <a:pt x="261332" y="507638"/>
                </a:lnTo>
                <a:lnTo>
                  <a:pt x="261332" y="384574"/>
                </a:lnTo>
                <a:close/>
              </a:path>
              <a:path w="922655" h="923290">
                <a:moveTo>
                  <a:pt x="378166" y="276892"/>
                </a:moveTo>
                <a:lnTo>
                  <a:pt x="298231" y="276892"/>
                </a:lnTo>
                <a:lnTo>
                  <a:pt x="292085" y="283048"/>
                </a:lnTo>
                <a:lnTo>
                  <a:pt x="292085" y="507638"/>
                </a:lnTo>
                <a:lnTo>
                  <a:pt x="322827" y="507638"/>
                </a:lnTo>
                <a:lnTo>
                  <a:pt x="322827" y="307666"/>
                </a:lnTo>
                <a:lnTo>
                  <a:pt x="384312" y="307666"/>
                </a:lnTo>
                <a:lnTo>
                  <a:pt x="384312" y="283048"/>
                </a:lnTo>
                <a:lnTo>
                  <a:pt x="378166" y="276892"/>
                </a:lnTo>
                <a:close/>
              </a:path>
              <a:path w="922655" h="923290">
                <a:moveTo>
                  <a:pt x="384312" y="307666"/>
                </a:moveTo>
                <a:lnTo>
                  <a:pt x="353570" y="307666"/>
                </a:lnTo>
                <a:lnTo>
                  <a:pt x="353570" y="507638"/>
                </a:lnTo>
                <a:lnTo>
                  <a:pt x="384312" y="507638"/>
                </a:lnTo>
                <a:lnTo>
                  <a:pt x="384312" y="307666"/>
                </a:lnTo>
                <a:close/>
              </a:path>
              <a:path w="922655" h="923290">
                <a:moveTo>
                  <a:pt x="501147" y="353811"/>
                </a:moveTo>
                <a:lnTo>
                  <a:pt x="421212" y="353811"/>
                </a:lnTo>
                <a:lnTo>
                  <a:pt x="415055" y="359968"/>
                </a:lnTo>
                <a:lnTo>
                  <a:pt x="415055" y="507638"/>
                </a:lnTo>
                <a:lnTo>
                  <a:pt x="445808" y="507638"/>
                </a:lnTo>
                <a:lnTo>
                  <a:pt x="445808" y="384574"/>
                </a:lnTo>
                <a:lnTo>
                  <a:pt x="507293" y="384574"/>
                </a:lnTo>
                <a:lnTo>
                  <a:pt x="507293" y="359968"/>
                </a:lnTo>
                <a:lnTo>
                  <a:pt x="501147" y="353811"/>
                </a:lnTo>
                <a:close/>
              </a:path>
              <a:path w="922655" h="923290">
                <a:moveTo>
                  <a:pt x="507293" y="384574"/>
                </a:moveTo>
                <a:lnTo>
                  <a:pt x="476550" y="384574"/>
                </a:lnTo>
                <a:lnTo>
                  <a:pt x="476550" y="507638"/>
                </a:lnTo>
                <a:lnTo>
                  <a:pt x="507293" y="507638"/>
                </a:lnTo>
                <a:lnTo>
                  <a:pt x="507293" y="384574"/>
                </a:lnTo>
                <a:close/>
              </a:path>
              <a:path w="922655" h="923290">
                <a:moveTo>
                  <a:pt x="624127" y="276892"/>
                </a:moveTo>
                <a:lnTo>
                  <a:pt x="544192" y="276892"/>
                </a:lnTo>
                <a:lnTo>
                  <a:pt x="538035" y="283048"/>
                </a:lnTo>
                <a:lnTo>
                  <a:pt x="538035" y="507638"/>
                </a:lnTo>
                <a:lnTo>
                  <a:pt x="568778" y="507638"/>
                </a:lnTo>
                <a:lnTo>
                  <a:pt x="568778" y="307666"/>
                </a:lnTo>
                <a:lnTo>
                  <a:pt x="630274" y="307666"/>
                </a:lnTo>
                <a:lnTo>
                  <a:pt x="630274" y="283048"/>
                </a:lnTo>
                <a:lnTo>
                  <a:pt x="624127" y="276892"/>
                </a:lnTo>
                <a:close/>
              </a:path>
              <a:path w="922655" h="923290">
                <a:moveTo>
                  <a:pt x="630274" y="307666"/>
                </a:moveTo>
                <a:lnTo>
                  <a:pt x="599531" y="307666"/>
                </a:lnTo>
                <a:lnTo>
                  <a:pt x="599531" y="507638"/>
                </a:lnTo>
                <a:lnTo>
                  <a:pt x="630274" y="507638"/>
                </a:lnTo>
                <a:lnTo>
                  <a:pt x="630274" y="307666"/>
                </a:lnTo>
                <a:close/>
              </a:path>
              <a:path w="922655" h="923290">
                <a:moveTo>
                  <a:pt x="747108" y="353811"/>
                </a:moveTo>
                <a:lnTo>
                  <a:pt x="667173" y="353811"/>
                </a:lnTo>
                <a:lnTo>
                  <a:pt x="661026" y="359968"/>
                </a:lnTo>
                <a:lnTo>
                  <a:pt x="661026" y="507638"/>
                </a:lnTo>
                <a:lnTo>
                  <a:pt x="691759" y="507638"/>
                </a:lnTo>
                <a:lnTo>
                  <a:pt x="691759" y="384574"/>
                </a:lnTo>
                <a:lnTo>
                  <a:pt x="753254" y="384574"/>
                </a:lnTo>
                <a:lnTo>
                  <a:pt x="753254" y="359968"/>
                </a:lnTo>
                <a:lnTo>
                  <a:pt x="747108" y="353811"/>
                </a:lnTo>
                <a:close/>
              </a:path>
              <a:path w="922655" h="923290">
                <a:moveTo>
                  <a:pt x="753254" y="384574"/>
                </a:moveTo>
                <a:lnTo>
                  <a:pt x="722512" y="384574"/>
                </a:lnTo>
                <a:lnTo>
                  <a:pt x="722512" y="507638"/>
                </a:lnTo>
                <a:lnTo>
                  <a:pt x="753254" y="507638"/>
                </a:lnTo>
                <a:lnTo>
                  <a:pt x="753254" y="384574"/>
                </a:lnTo>
                <a:close/>
              </a:path>
              <a:path w="922655" h="923290">
                <a:moveTo>
                  <a:pt x="138351" y="221511"/>
                </a:moveTo>
                <a:lnTo>
                  <a:pt x="107609" y="221511"/>
                </a:lnTo>
                <a:lnTo>
                  <a:pt x="107609" y="301509"/>
                </a:lnTo>
                <a:lnTo>
                  <a:pt x="113755" y="307666"/>
                </a:lnTo>
                <a:lnTo>
                  <a:pt x="132205" y="307666"/>
                </a:lnTo>
                <a:lnTo>
                  <a:pt x="138351" y="301509"/>
                </a:lnTo>
                <a:lnTo>
                  <a:pt x="138351" y="221511"/>
                </a:lnTo>
                <a:close/>
              </a:path>
              <a:path w="922655" h="923290">
                <a:moveTo>
                  <a:pt x="212139" y="159984"/>
                </a:moveTo>
                <a:lnTo>
                  <a:pt x="169104" y="159984"/>
                </a:lnTo>
                <a:lnTo>
                  <a:pt x="199847" y="190748"/>
                </a:lnTo>
                <a:lnTo>
                  <a:pt x="199847" y="301509"/>
                </a:lnTo>
                <a:lnTo>
                  <a:pt x="205993" y="307666"/>
                </a:lnTo>
                <a:lnTo>
                  <a:pt x="224443" y="307666"/>
                </a:lnTo>
                <a:lnTo>
                  <a:pt x="230589" y="301509"/>
                </a:lnTo>
                <a:lnTo>
                  <a:pt x="230589" y="221511"/>
                </a:lnTo>
                <a:lnTo>
                  <a:pt x="273629" y="221511"/>
                </a:lnTo>
                <a:lnTo>
                  <a:pt x="228610" y="176455"/>
                </a:lnTo>
                <a:lnTo>
                  <a:pt x="227364" y="174225"/>
                </a:lnTo>
                <a:lnTo>
                  <a:pt x="225574" y="172434"/>
                </a:lnTo>
                <a:lnTo>
                  <a:pt x="223343" y="171198"/>
                </a:lnTo>
                <a:lnTo>
                  <a:pt x="212139" y="159984"/>
                </a:lnTo>
                <a:close/>
              </a:path>
              <a:path w="922655" h="923290">
                <a:moveTo>
                  <a:pt x="173711" y="121525"/>
                </a:moveTo>
                <a:lnTo>
                  <a:pt x="164487" y="121525"/>
                </a:lnTo>
                <a:lnTo>
                  <a:pt x="114844" y="171198"/>
                </a:lnTo>
                <a:lnTo>
                  <a:pt x="112614" y="172434"/>
                </a:lnTo>
                <a:lnTo>
                  <a:pt x="110834" y="174225"/>
                </a:lnTo>
                <a:lnTo>
                  <a:pt x="109588" y="176455"/>
                </a:lnTo>
                <a:lnTo>
                  <a:pt x="59956" y="226129"/>
                </a:lnTo>
                <a:lnTo>
                  <a:pt x="59956" y="235364"/>
                </a:lnTo>
                <a:lnTo>
                  <a:pt x="72249" y="247667"/>
                </a:lnTo>
                <a:lnTo>
                  <a:pt x="81473" y="247667"/>
                </a:lnTo>
                <a:lnTo>
                  <a:pt x="107609" y="221511"/>
                </a:lnTo>
                <a:lnTo>
                  <a:pt x="138351" y="221511"/>
                </a:lnTo>
                <a:lnTo>
                  <a:pt x="138351" y="190748"/>
                </a:lnTo>
                <a:lnTo>
                  <a:pt x="169104" y="159984"/>
                </a:lnTo>
                <a:lnTo>
                  <a:pt x="212139" y="159984"/>
                </a:lnTo>
                <a:lnTo>
                  <a:pt x="173711" y="121525"/>
                </a:lnTo>
                <a:close/>
              </a:path>
              <a:path w="922655" h="923290">
                <a:moveTo>
                  <a:pt x="273629" y="221511"/>
                </a:moveTo>
                <a:lnTo>
                  <a:pt x="230589" y="221511"/>
                </a:lnTo>
                <a:lnTo>
                  <a:pt x="253646" y="244589"/>
                </a:lnTo>
                <a:lnTo>
                  <a:pt x="256725" y="246128"/>
                </a:lnTo>
                <a:lnTo>
                  <a:pt x="265950" y="246128"/>
                </a:lnTo>
                <a:lnTo>
                  <a:pt x="269017" y="244589"/>
                </a:lnTo>
                <a:lnTo>
                  <a:pt x="278242" y="235364"/>
                </a:lnTo>
                <a:lnTo>
                  <a:pt x="278242" y="226129"/>
                </a:lnTo>
                <a:lnTo>
                  <a:pt x="273629" y="221511"/>
                </a:lnTo>
                <a:close/>
              </a:path>
              <a:path w="922655" h="923290">
                <a:moveTo>
                  <a:pt x="470404" y="0"/>
                </a:moveTo>
                <a:lnTo>
                  <a:pt x="451954" y="0"/>
                </a:lnTo>
                <a:lnTo>
                  <a:pt x="445808" y="6156"/>
                </a:lnTo>
                <a:lnTo>
                  <a:pt x="445808" y="61526"/>
                </a:lnTo>
                <a:lnTo>
                  <a:pt x="476550" y="61526"/>
                </a:lnTo>
                <a:lnTo>
                  <a:pt x="476550" y="6156"/>
                </a:lnTo>
                <a:lnTo>
                  <a:pt x="470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5667753" y="9416646"/>
            <a:ext cx="1198916" cy="13716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17549203" y="8816485"/>
            <a:ext cx="2552592" cy="24920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17549203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75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96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670050" y="168275"/>
            <a:ext cx="7010400" cy="3192985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	</a:t>
            </a:r>
            <a:r>
              <a:rPr lang="pl-PL" u="sng" dirty="0"/>
              <a:t>Telefony alarmowe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908050" y="1097302"/>
            <a:ext cx="7010400" cy="5166973"/>
          </a:xfrm>
        </p:spPr>
        <p:txBody>
          <a:bodyPr/>
          <a:lstStyle/>
          <a:p>
            <a:pPr algn="l"/>
            <a:r>
              <a:rPr lang="pl-PL" sz="2800" dirty="0"/>
              <a:t>Jeśli czujesz się </a:t>
            </a:r>
            <a:r>
              <a:rPr lang="pl-PL" sz="2800" dirty="0" err="1"/>
              <a:t>zagrożon</a:t>
            </a:r>
            <a:r>
              <a:rPr lang="en-US" sz="2800" dirty="0"/>
              <a:t>y</a:t>
            </a:r>
            <a:r>
              <a:rPr lang="pl-PL" sz="2800" dirty="0"/>
              <a:t>/zagrożona, przydarzyło ci się coś niebezpiecznego, byłeś/byłaś świadkiem wypadku/przestępstwa, natychmiast zadzwoń na:</a:t>
            </a:r>
          </a:p>
          <a:p>
            <a:r>
              <a:rPr lang="pl-PL" sz="2800" dirty="0"/>
              <a:t>	</a:t>
            </a:r>
          </a:p>
          <a:p>
            <a:r>
              <a:rPr lang="pl-PL" sz="2800" dirty="0">
                <a:solidFill>
                  <a:srgbClr val="FF0000"/>
                </a:solidFill>
              </a:rPr>
              <a:t>	112 (Europejski Numer Alarmowy)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pl-PL" sz="2800" dirty="0"/>
              <a:t>	</a:t>
            </a:r>
          </a:p>
          <a:p>
            <a:r>
              <a:rPr lang="pl-PL" sz="2800">
                <a:solidFill>
                  <a:srgbClr val="FF0000"/>
                </a:solidFill>
              </a:rPr>
              <a:t>	451 </a:t>
            </a:r>
            <a:r>
              <a:rPr lang="pl-PL" sz="2800" dirty="0">
                <a:solidFill>
                  <a:srgbClr val="FF0000"/>
                </a:solidFill>
              </a:rPr>
              <a:t>152 584 (ochrona Vistuli)</a:t>
            </a:r>
          </a:p>
          <a:p>
            <a:r>
              <a:rPr lang="pl-PL" sz="2800" dirty="0">
                <a:solidFill>
                  <a:srgbClr val="FF0000"/>
                </a:solidFill>
              </a:rPr>
              <a:t>	</a:t>
            </a:r>
          </a:p>
          <a:p>
            <a:r>
              <a:rPr lang="pl-PL" sz="2800" dirty="0">
                <a:solidFill>
                  <a:srgbClr val="FF0000"/>
                </a:solidFill>
              </a:rPr>
              <a:t>	501 556 557 (Pełnomocnik Rektora ds. 	Bezpieczeństwa)</a:t>
            </a:r>
          </a:p>
          <a:p>
            <a:r>
              <a:rPr lang="pl-PL" sz="2800" dirty="0">
                <a:solidFill>
                  <a:srgbClr val="FF0000"/>
                </a:solidFill>
              </a:rPr>
              <a:t>	</a:t>
            </a:r>
            <a:endParaRPr lang="pl-PL" sz="2600" dirty="0">
              <a:solidFill>
                <a:schemeClr val="tx1"/>
              </a:solidFill>
            </a:endParaRPr>
          </a:p>
          <a:p>
            <a:pPr algn="l"/>
            <a:r>
              <a:rPr lang="pl-PL" sz="2600" dirty="0">
                <a:solidFill>
                  <a:schemeClr val="tx1"/>
                </a:solidFill>
              </a:rPr>
              <a:t>Jeśli chcesz złożyć zawiadomienie o podejrzeniu popełnienia przestępstwa udaj się do Komisariatu Policji Warszawa Ursynów, ul. Janowskiego 7, bądź do Punktu Przyjęć Interesantów ww. jednostki, stacja metra Natolin, wejście od ul. </a:t>
            </a:r>
            <a:r>
              <a:rPr lang="pl-PL" sz="2600" dirty="0" err="1">
                <a:solidFill>
                  <a:schemeClr val="tx1"/>
                </a:solidFill>
              </a:rPr>
              <a:t>Płaskowickiej</a:t>
            </a:r>
            <a:r>
              <a:rPr lang="pl-PL" sz="2600" dirty="0">
                <a:solidFill>
                  <a:schemeClr val="tx1"/>
                </a:solidFill>
              </a:rPr>
              <a:t> (czynny od poniedziałku do piątku w godz.12.00-19.30)</a:t>
            </a:r>
          </a:p>
          <a:p>
            <a:pPr marL="457200" indent="-457200">
              <a:buFontTx/>
              <a:buChar char="-"/>
            </a:pPr>
            <a:endParaRPr lang="pl-PL" sz="2800" dirty="0"/>
          </a:p>
        </p:txBody>
      </p:sp>
      <p:sp>
        <p:nvSpPr>
          <p:cNvPr id="6" name="object 4"/>
          <p:cNvSpPr/>
          <p:nvPr/>
        </p:nvSpPr>
        <p:spPr>
          <a:xfrm>
            <a:off x="1197134" y="706918"/>
            <a:ext cx="168116" cy="680558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9884516" y="0"/>
            <a:ext cx="10219584" cy="8816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884516" y="8816485"/>
            <a:ext cx="2552592" cy="2492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9884516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74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2439412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3251073" y="9601027"/>
            <a:ext cx="922655" cy="923290"/>
          </a:xfrm>
          <a:custGeom>
            <a:avLst/>
            <a:gdLst/>
            <a:ahLst/>
            <a:cxnLst/>
            <a:rect l="l" t="t" r="r" b="b"/>
            <a:pathLst>
              <a:path w="922655" h="923290">
                <a:moveTo>
                  <a:pt x="498068" y="707622"/>
                </a:moveTo>
                <a:lnTo>
                  <a:pt x="424280" y="707622"/>
                </a:lnTo>
                <a:lnTo>
                  <a:pt x="229050" y="902988"/>
                </a:lnTo>
                <a:lnTo>
                  <a:pt x="229050" y="912223"/>
                </a:lnTo>
                <a:lnTo>
                  <a:pt x="238275" y="921448"/>
                </a:lnTo>
                <a:lnTo>
                  <a:pt x="241353" y="922987"/>
                </a:lnTo>
                <a:lnTo>
                  <a:pt x="250568" y="922987"/>
                </a:lnTo>
                <a:lnTo>
                  <a:pt x="253646" y="921448"/>
                </a:lnTo>
                <a:lnTo>
                  <a:pt x="445808" y="729161"/>
                </a:lnTo>
                <a:lnTo>
                  <a:pt x="519592" y="729161"/>
                </a:lnTo>
                <a:lnTo>
                  <a:pt x="498068" y="707622"/>
                </a:lnTo>
                <a:close/>
              </a:path>
              <a:path w="922655" h="923290">
                <a:moveTo>
                  <a:pt x="519592" y="729161"/>
                </a:moveTo>
                <a:lnTo>
                  <a:pt x="476550" y="729161"/>
                </a:lnTo>
                <a:lnTo>
                  <a:pt x="668702" y="921448"/>
                </a:lnTo>
                <a:lnTo>
                  <a:pt x="671780" y="922987"/>
                </a:lnTo>
                <a:lnTo>
                  <a:pt x="681005" y="922987"/>
                </a:lnTo>
                <a:lnTo>
                  <a:pt x="684073" y="921448"/>
                </a:lnTo>
                <a:lnTo>
                  <a:pt x="693298" y="912223"/>
                </a:lnTo>
                <a:lnTo>
                  <a:pt x="693298" y="902988"/>
                </a:lnTo>
                <a:lnTo>
                  <a:pt x="519592" y="729161"/>
                </a:lnTo>
                <a:close/>
              </a:path>
              <a:path w="922655" h="923290">
                <a:moveTo>
                  <a:pt x="476550" y="729161"/>
                </a:moveTo>
                <a:lnTo>
                  <a:pt x="445808" y="729161"/>
                </a:lnTo>
                <a:lnTo>
                  <a:pt x="445808" y="886067"/>
                </a:lnTo>
                <a:lnTo>
                  <a:pt x="451954" y="892224"/>
                </a:lnTo>
                <a:lnTo>
                  <a:pt x="470394" y="892224"/>
                </a:lnTo>
                <a:lnTo>
                  <a:pt x="476550" y="886067"/>
                </a:lnTo>
                <a:lnTo>
                  <a:pt x="476550" y="729161"/>
                </a:lnTo>
                <a:close/>
              </a:path>
              <a:path w="922655" h="923290">
                <a:moveTo>
                  <a:pt x="916202" y="61526"/>
                </a:moveTo>
                <a:lnTo>
                  <a:pt x="6146" y="61526"/>
                </a:lnTo>
                <a:lnTo>
                  <a:pt x="0" y="67683"/>
                </a:lnTo>
                <a:lnTo>
                  <a:pt x="0" y="701476"/>
                </a:lnTo>
                <a:lnTo>
                  <a:pt x="6146" y="707622"/>
                </a:lnTo>
                <a:lnTo>
                  <a:pt x="916202" y="707622"/>
                </a:lnTo>
                <a:lnTo>
                  <a:pt x="922348" y="701476"/>
                </a:lnTo>
                <a:lnTo>
                  <a:pt x="922348" y="676858"/>
                </a:lnTo>
                <a:lnTo>
                  <a:pt x="30752" y="676858"/>
                </a:lnTo>
                <a:lnTo>
                  <a:pt x="30752" y="92300"/>
                </a:lnTo>
                <a:lnTo>
                  <a:pt x="922348" y="92300"/>
                </a:lnTo>
                <a:lnTo>
                  <a:pt x="922348" y="67683"/>
                </a:lnTo>
                <a:lnTo>
                  <a:pt x="916202" y="61526"/>
                </a:lnTo>
                <a:close/>
              </a:path>
              <a:path w="922655" h="923290">
                <a:moveTo>
                  <a:pt x="922348" y="92300"/>
                </a:moveTo>
                <a:lnTo>
                  <a:pt x="891606" y="92300"/>
                </a:lnTo>
                <a:lnTo>
                  <a:pt x="891606" y="676858"/>
                </a:lnTo>
                <a:lnTo>
                  <a:pt x="922348" y="676858"/>
                </a:lnTo>
                <a:lnTo>
                  <a:pt x="922348" y="92300"/>
                </a:lnTo>
                <a:close/>
              </a:path>
              <a:path w="922655" h="923290">
                <a:moveTo>
                  <a:pt x="854706" y="615321"/>
                </a:moveTo>
                <a:lnTo>
                  <a:pt x="713287" y="615321"/>
                </a:lnTo>
                <a:lnTo>
                  <a:pt x="707140" y="621478"/>
                </a:lnTo>
                <a:lnTo>
                  <a:pt x="707140" y="639938"/>
                </a:lnTo>
                <a:lnTo>
                  <a:pt x="713287" y="646095"/>
                </a:lnTo>
                <a:lnTo>
                  <a:pt x="854706" y="646095"/>
                </a:lnTo>
                <a:lnTo>
                  <a:pt x="860863" y="639938"/>
                </a:lnTo>
                <a:lnTo>
                  <a:pt x="860863" y="621478"/>
                </a:lnTo>
                <a:lnTo>
                  <a:pt x="854706" y="615321"/>
                </a:lnTo>
                <a:close/>
              </a:path>
              <a:path w="922655" h="923290">
                <a:moveTo>
                  <a:pt x="854706" y="553794"/>
                </a:moveTo>
                <a:lnTo>
                  <a:pt x="774772" y="553794"/>
                </a:lnTo>
                <a:lnTo>
                  <a:pt x="768625" y="559941"/>
                </a:lnTo>
                <a:lnTo>
                  <a:pt x="768625" y="578401"/>
                </a:lnTo>
                <a:lnTo>
                  <a:pt x="774772" y="584558"/>
                </a:lnTo>
                <a:lnTo>
                  <a:pt x="854706" y="584558"/>
                </a:lnTo>
                <a:lnTo>
                  <a:pt x="860863" y="578401"/>
                </a:lnTo>
                <a:lnTo>
                  <a:pt x="860863" y="559941"/>
                </a:lnTo>
                <a:lnTo>
                  <a:pt x="854706" y="553794"/>
                </a:lnTo>
                <a:close/>
              </a:path>
              <a:path w="922655" h="923290">
                <a:moveTo>
                  <a:pt x="777850" y="507638"/>
                </a:moveTo>
                <a:lnTo>
                  <a:pt x="144508" y="507638"/>
                </a:lnTo>
                <a:lnTo>
                  <a:pt x="138351" y="513795"/>
                </a:lnTo>
                <a:lnTo>
                  <a:pt x="138351" y="532256"/>
                </a:lnTo>
                <a:lnTo>
                  <a:pt x="144508" y="538412"/>
                </a:lnTo>
                <a:lnTo>
                  <a:pt x="777850" y="538412"/>
                </a:lnTo>
                <a:lnTo>
                  <a:pt x="783997" y="532256"/>
                </a:lnTo>
                <a:lnTo>
                  <a:pt x="783997" y="513795"/>
                </a:lnTo>
                <a:lnTo>
                  <a:pt x="777850" y="507638"/>
                </a:lnTo>
                <a:close/>
              </a:path>
              <a:path w="922655" h="923290">
                <a:moveTo>
                  <a:pt x="255185" y="353811"/>
                </a:moveTo>
                <a:lnTo>
                  <a:pt x="175251" y="353811"/>
                </a:lnTo>
                <a:lnTo>
                  <a:pt x="169104" y="359968"/>
                </a:lnTo>
                <a:lnTo>
                  <a:pt x="169104" y="507638"/>
                </a:lnTo>
                <a:lnTo>
                  <a:pt x="199847" y="507638"/>
                </a:lnTo>
                <a:lnTo>
                  <a:pt x="199847" y="384574"/>
                </a:lnTo>
                <a:lnTo>
                  <a:pt x="261332" y="384574"/>
                </a:lnTo>
                <a:lnTo>
                  <a:pt x="261332" y="359968"/>
                </a:lnTo>
                <a:lnTo>
                  <a:pt x="255185" y="353811"/>
                </a:lnTo>
                <a:close/>
              </a:path>
              <a:path w="922655" h="923290">
                <a:moveTo>
                  <a:pt x="261332" y="384574"/>
                </a:moveTo>
                <a:lnTo>
                  <a:pt x="230589" y="384574"/>
                </a:lnTo>
                <a:lnTo>
                  <a:pt x="230589" y="507638"/>
                </a:lnTo>
                <a:lnTo>
                  <a:pt x="261332" y="507638"/>
                </a:lnTo>
                <a:lnTo>
                  <a:pt x="261332" y="384574"/>
                </a:lnTo>
                <a:close/>
              </a:path>
              <a:path w="922655" h="923290">
                <a:moveTo>
                  <a:pt x="378166" y="276892"/>
                </a:moveTo>
                <a:lnTo>
                  <a:pt x="298231" y="276892"/>
                </a:lnTo>
                <a:lnTo>
                  <a:pt x="292085" y="283048"/>
                </a:lnTo>
                <a:lnTo>
                  <a:pt x="292085" y="507638"/>
                </a:lnTo>
                <a:lnTo>
                  <a:pt x="322827" y="507638"/>
                </a:lnTo>
                <a:lnTo>
                  <a:pt x="322827" y="307666"/>
                </a:lnTo>
                <a:lnTo>
                  <a:pt x="384312" y="307666"/>
                </a:lnTo>
                <a:lnTo>
                  <a:pt x="384312" y="283048"/>
                </a:lnTo>
                <a:lnTo>
                  <a:pt x="378166" y="276892"/>
                </a:lnTo>
                <a:close/>
              </a:path>
              <a:path w="922655" h="923290">
                <a:moveTo>
                  <a:pt x="384312" y="307666"/>
                </a:moveTo>
                <a:lnTo>
                  <a:pt x="353570" y="307666"/>
                </a:lnTo>
                <a:lnTo>
                  <a:pt x="353570" y="507638"/>
                </a:lnTo>
                <a:lnTo>
                  <a:pt x="384312" y="507638"/>
                </a:lnTo>
                <a:lnTo>
                  <a:pt x="384312" y="307666"/>
                </a:lnTo>
                <a:close/>
              </a:path>
              <a:path w="922655" h="923290">
                <a:moveTo>
                  <a:pt x="501147" y="353811"/>
                </a:moveTo>
                <a:lnTo>
                  <a:pt x="421212" y="353811"/>
                </a:lnTo>
                <a:lnTo>
                  <a:pt x="415055" y="359968"/>
                </a:lnTo>
                <a:lnTo>
                  <a:pt x="415055" y="507638"/>
                </a:lnTo>
                <a:lnTo>
                  <a:pt x="445808" y="507638"/>
                </a:lnTo>
                <a:lnTo>
                  <a:pt x="445808" y="384574"/>
                </a:lnTo>
                <a:lnTo>
                  <a:pt x="507293" y="384574"/>
                </a:lnTo>
                <a:lnTo>
                  <a:pt x="507293" y="359968"/>
                </a:lnTo>
                <a:lnTo>
                  <a:pt x="501147" y="353811"/>
                </a:lnTo>
                <a:close/>
              </a:path>
              <a:path w="922655" h="923290">
                <a:moveTo>
                  <a:pt x="507293" y="384574"/>
                </a:moveTo>
                <a:lnTo>
                  <a:pt x="476550" y="384574"/>
                </a:lnTo>
                <a:lnTo>
                  <a:pt x="476550" y="507638"/>
                </a:lnTo>
                <a:lnTo>
                  <a:pt x="507293" y="507638"/>
                </a:lnTo>
                <a:lnTo>
                  <a:pt x="507293" y="384574"/>
                </a:lnTo>
                <a:close/>
              </a:path>
              <a:path w="922655" h="923290">
                <a:moveTo>
                  <a:pt x="624127" y="276892"/>
                </a:moveTo>
                <a:lnTo>
                  <a:pt x="544192" y="276892"/>
                </a:lnTo>
                <a:lnTo>
                  <a:pt x="538035" y="283048"/>
                </a:lnTo>
                <a:lnTo>
                  <a:pt x="538035" y="507638"/>
                </a:lnTo>
                <a:lnTo>
                  <a:pt x="568778" y="507638"/>
                </a:lnTo>
                <a:lnTo>
                  <a:pt x="568778" y="307666"/>
                </a:lnTo>
                <a:lnTo>
                  <a:pt x="630274" y="307666"/>
                </a:lnTo>
                <a:lnTo>
                  <a:pt x="630274" y="283048"/>
                </a:lnTo>
                <a:lnTo>
                  <a:pt x="624127" y="276892"/>
                </a:lnTo>
                <a:close/>
              </a:path>
              <a:path w="922655" h="923290">
                <a:moveTo>
                  <a:pt x="630274" y="307666"/>
                </a:moveTo>
                <a:lnTo>
                  <a:pt x="599531" y="307666"/>
                </a:lnTo>
                <a:lnTo>
                  <a:pt x="599531" y="507638"/>
                </a:lnTo>
                <a:lnTo>
                  <a:pt x="630274" y="507638"/>
                </a:lnTo>
                <a:lnTo>
                  <a:pt x="630274" y="307666"/>
                </a:lnTo>
                <a:close/>
              </a:path>
              <a:path w="922655" h="923290">
                <a:moveTo>
                  <a:pt x="747108" y="353811"/>
                </a:moveTo>
                <a:lnTo>
                  <a:pt x="667173" y="353811"/>
                </a:lnTo>
                <a:lnTo>
                  <a:pt x="661026" y="359968"/>
                </a:lnTo>
                <a:lnTo>
                  <a:pt x="661026" y="507638"/>
                </a:lnTo>
                <a:lnTo>
                  <a:pt x="691759" y="507638"/>
                </a:lnTo>
                <a:lnTo>
                  <a:pt x="691759" y="384574"/>
                </a:lnTo>
                <a:lnTo>
                  <a:pt x="753254" y="384574"/>
                </a:lnTo>
                <a:lnTo>
                  <a:pt x="753254" y="359968"/>
                </a:lnTo>
                <a:lnTo>
                  <a:pt x="747108" y="353811"/>
                </a:lnTo>
                <a:close/>
              </a:path>
              <a:path w="922655" h="923290">
                <a:moveTo>
                  <a:pt x="753254" y="384574"/>
                </a:moveTo>
                <a:lnTo>
                  <a:pt x="722512" y="384574"/>
                </a:lnTo>
                <a:lnTo>
                  <a:pt x="722512" y="507638"/>
                </a:lnTo>
                <a:lnTo>
                  <a:pt x="753254" y="507638"/>
                </a:lnTo>
                <a:lnTo>
                  <a:pt x="753254" y="384574"/>
                </a:lnTo>
                <a:close/>
              </a:path>
              <a:path w="922655" h="923290">
                <a:moveTo>
                  <a:pt x="138351" y="221511"/>
                </a:moveTo>
                <a:lnTo>
                  <a:pt x="107609" y="221511"/>
                </a:lnTo>
                <a:lnTo>
                  <a:pt x="107609" y="301509"/>
                </a:lnTo>
                <a:lnTo>
                  <a:pt x="113755" y="307666"/>
                </a:lnTo>
                <a:lnTo>
                  <a:pt x="132205" y="307666"/>
                </a:lnTo>
                <a:lnTo>
                  <a:pt x="138351" y="301509"/>
                </a:lnTo>
                <a:lnTo>
                  <a:pt x="138351" y="221511"/>
                </a:lnTo>
                <a:close/>
              </a:path>
              <a:path w="922655" h="923290">
                <a:moveTo>
                  <a:pt x="212139" y="159984"/>
                </a:moveTo>
                <a:lnTo>
                  <a:pt x="169104" y="159984"/>
                </a:lnTo>
                <a:lnTo>
                  <a:pt x="199847" y="190748"/>
                </a:lnTo>
                <a:lnTo>
                  <a:pt x="199847" y="301509"/>
                </a:lnTo>
                <a:lnTo>
                  <a:pt x="205993" y="307666"/>
                </a:lnTo>
                <a:lnTo>
                  <a:pt x="224443" y="307666"/>
                </a:lnTo>
                <a:lnTo>
                  <a:pt x="230589" y="301509"/>
                </a:lnTo>
                <a:lnTo>
                  <a:pt x="230589" y="221511"/>
                </a:lnTo>
                <a:lnTo>
                  <a:pt x="273629" y="221511"/>
                </a:lnTo>
                <a:lnTo>
                  <a:pt x="228610" y="176455"/>
                </a:lnTo>
                <a:lnTo>
                  <a:pt x="227364" y="174225"/>
                </a:lnTo>
                <a:lnTo>
                  <a:pt x="225574" y="172434"/>
                </a:lnTo>
                <a:lnTo>
                  <a:pt x="223343" y="171198"/>
                </a:lnTo>
                <a:lnTo>
                  <a:pt x="212139" y="159984"/>
                </a:lnTo>
                <a:close/>
              </a:path>
              <a:path w="922655" h="923290">
                <a:moveTo>
                  <a:pt x="173711" y="121525"/>
                </a:moveTo>
                <a:lnTo>
                  <a:pt x="164487" y="121525"/>
                </a:lnTo>
                <a:lnTo>
                  <a:pt x="114844" y="171198"/>
                </a:lnTo>
                <a:lnTo>
                  <a:pt x="112614" y="172434"/>
                </a:lnTo>
                <a:lnTo>
                  <a:pt x="110834" y="174225"/>
                </a:lnTo>
                <a:lnTo>
                  <a:pt x="109588" y="176455"/>
                </a:lnTo>
                <a:lnTo>
                  <a:pt x="59956" y="226129"/>
                </a:lnTo>
                <a:lnTo>
                  <a:pt x="59956" y="235364"/>
                </a:lnTo>
                <a:lnTo>
                  <a:pt x="72249" y="247667"/>
                </a:lnTo>
                <a:lnTo>
                  <a:pt x="81473" y="247667"/>
                </a:lnTo>
                <a:lnTo>
                  <a:pt x="107609" y="221511"/>
                </a:lnTo>
                <a:lnTo>
                  <a:pt x="138351" y="221511"/>
                </a:lnTo>
                <a:lnTo>
                  <a:pt x="138351" y="190748"/>
                </a:lnTo>
                <a:lnTo>
                  <a:pt x="169104" y="159984"/>
                </a:lnTo>
                <a:lnTo>
                  <a:pt x="212139" y="159984"/>
                </a:lnTo>
                <a:lnTo>
                  <a:pt x="173711" y="121525"/>
                </a:lnTo>
                <a:close/>
              </a:path>
              <a:path w="922655" h="923290">
                <a:moveTo>
                  <a:pt x="273629" y="221511"/>
                </a:moveTo>
                <a:lnTo>
                  <a:pt x="230589" y="221511"/>
                </a:lnTo>
                <a:lnTo>
                  <a:pt x="253646" y="244589"/>
                </a:lnTo>
                <a:lnTo>
                  <a:pt x="256725" y="246128"/>
                </a:lnTo>
                <a:lnTo>
                  <a:pt x="265950" y="246128"/>
                </a:lnTo>
                <a:lnTo>
                  <a:pt x="269017" y="244589"/>
                </a:lnTo>
                <a:lnTo>
                  <a:pt x="278242" y="235364"/>
                </a:lnTo>
                <a:lnTo>
                  <a:pt x="278242" y="226129"/>
                </a:lnTo>
                <a:lnTo>
                  <a:pt x="273629" y="221511"/>
                </a:lnTo>
                <a:close/>
              </a:path>
              <a:path w="922655" h="923290">
                <a:moveTo>
                  <a:pt x="470404" y="0"/>
                </a:moveTo>
                <a:lnTo>
                  <a:pt x="451954" y="0"/>
                </a:lnTo>
                <a:lnTo>
                  <a:pt x="445808" y="6156"/>
                </a:lnTo>
                <a:lnTo>
                  <a:pt x="445808" y="61526"/>
                </a:lnTo>
                <a:lnTo>
                  <a:pt x="476550" y="61526"/>
                </a:lnTo>
                <a:lnTo>
                  <a:pt x="476550" y="6156"/>
                </a:lnTo>
                <a:lnTo>
                  <a:pt x="470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15667753" y="9416646"/>
            <a:ext cx="1198916" cy="1371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17549203" y="8816485"/>
            <a:ext cx="2552592" cy="2492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17549203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C97DC">
              <a:alpha val="738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5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5094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rostokąt 5"/>
          <p:cNvSpPr/>
          <p:nvPr/>
        </p:nvSpPr>
        <p:spPr>
          <a:xfrm>
            <a:off x="18570" y="1"/>
            <a:ext cx="10052050" cy="896301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2C97DC"/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10052050" y="8908415"/>
            <a:ext cx="10052050" cy="2461260"/>
            <a:chOff x="0" y="8847897"/>
            <a:chExt cx="10052050" cy="2461260"/>
          </a:xfrm>
        </p:grpSpPr>
        <p:sp>
          <p:nvSpPr>
            <p:cNvPr id="11" name="object 3"/>
            <p:cNvSpPr/>
            <p:nvPr userDrawn="1"/>
          </p:nvSpPr>
          <p:spPr>
            <a:xfrm>
              <a:off x="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Grupa 11"/>
            <p:cNvGrpSpPr/>
            <p:nvPr userDrawn="1"/>
          </p:nvGrpSpPr>
          <p:grpSpPr>
            <a:xfrm>
              <a:off x="0" y="9518223"/>
              <a:ext cx="10052050" cy="1183210"/>
              <a:chOff x="0" y="9518223"/>
              <a:chExt cx="10052050" cy="1183210"/>
            </a:xfrm>
          </p:grpSpPr>
          <p:sp>
            <p:nvSpPr>
              <p:cNvPr id="13" name="object 4"/>
              <p:cNvSpPr/>
              <p:nvPr userDrawn="1"/>
            </p:nvSpPr>
            <p:spPr>
              <a:xfrm>
                <a:off x="1089087" y="9518223"/>
                <a:ext cx="1036617" cy="118321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5"/>
              <p:cNvSpPr txBox="1"/>
              <p:nvPr userDrawn="1"/>
            </p:nvSpPr>
            <p:spPr>
              <a:xfrm>
                <a:off x="0" y="9808990"/>
                <a:ext cx="10052050" cy="52832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2533650">
                  <a:lnSpc>
                    <a:spcPts val="1980"/>
                  </a:lnSpc>
                  <a:spcBef>
                    <a:spcPts val="95"/>
                  </a:spcBef>
                </a:pPr>
                <a:r>
                  <a:rPr sz="1650" b="1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Grupa Uczelni</a:t>
                </a:r>
                <a:r>
                  <a:rPr sz="1650" b="1" spc="-6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b="1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Vistula</a:t>
                </a:r>
                <a:endParaRPr sz="1650" dirty="0">
                  <a:latin typeface="Roboto Condensed"/>
                  <a:cs typeface="Roboto Condensed"/>
                </a:endParaRPr>
              </a:p>
              <a:p>
                <a:pPr marL="2533650">
                  <a:lnSpc>
                    <a:spcPct val="100000"/>
                  </a:lnSpc>
                </a:pPr>
                <a:r>
                  <a:rPr sz="1650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Praktyczna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wiedza. Biznesowe podejście. Globalne</a:t>
                </a:r>
                <a:r>
                  <a:rPr sz="1650" spc="8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możliwości.</a:t>
                </a:r>
                <a:endParaRPr sz="1650" dirty="0">
                  <a:latin typeface="Roboto Condensed"/>
                  <a:cs typeface="Roboto Condensed"/>
                </a:endParaRPr>
              </a:p>
            </p:txBody>
          </p:sp>
        </p:grpSp>
      </p:grp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1379537" y="473076"/>
            <a:ext cx="7910513" cy="1671906"/>
          </a:xfrm>
        </p:spPr>
        <p:txBody>
          <a:bodyPr/>
          <a:lstStyle/>
          <a:p>
            <a:r>
              <a:rPr lang="pl-PL" u="sng" dirty="0" err="1"/>
              <a:t>Pamietaj</a:t>
            </a:r>
            <a:r>
              <a:rPr lang="pl-PL" u="sng" dirty="0"/>
              <a:t>, że następujące wykroczenia podlegają karze grzywny:</a:t>
            </a: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1379537" y="2599011"/>
            <a:ext cx="7300913" cy="3197729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pl-PL" sz="2800" dirty="0"/>
              <a:t>Spożywanie alkoholu w miejscach publicznych np. na terenie uczelni, w akademikach, parkach, środkach transportu itp. (100-500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Palenie papierosów</a:t>
            </a:r>
            <a:r>
              <a:rPr lang="en-US" sz="2800" dirty="0"/>
              <a:t>, </a:t>
            </a:r>
            <a:r>
              <a:rPr lang="en-US" sz="2800" dirty="0" err="1"/>
              <a:t>także</a:t>
            </a:r>
            <a:r>
              <a:rPr lang="en-US" sz="2800" dirty="0"/>
              <a:t> </a:t>
            </a:r>
            <a:r>
              <a:rPr lang="en-US" sz="2800" dirty="0" err="1"/>
              <a:t>elektronicznych</a:t>
            </a:r>
            <a:r>
              <a:rPr lang="en-US" sz="2800" dirty="0"/>
              <a:t>,</a:t>
            </a:r>
            <a:r>
              <a:rPr lang="pl-PL" sz="2800" dirty="0"/>
              <a:t> w miejscach zabronionych (500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Zakłócanie porządku publicznego (po 22.00), śmiecenie, publiczne naganne zachowanie (</a:t>
            </a:r>
            <a:r>
              <a:rPr lang="en-US" sz="2800" dirty="0"/>
              <a:t>100-</a:t>
            </a:r>
            <a:r>
              <a:rPr lang="pl-PL" sz="2800" dirty="0"/>
              <a:t>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Przejście na czerwonym świetle (</a:t>
            </a:r>
            <a:r>
              <a:rPr lang="en-US" sz="2800" dirty="0"/>
              <a:t>2</a:t>
            </a:r>
            <a:r>
              <a:rPr lang="pl-PL" sz="2800" dirty="0"/>
              <a:t>00 PLN).</a:t>
            </a:r>
            <a:r>
              <a:rPr lang="en-US" sz="2800" dirty="0"/>
              <a:t> </a:t>
            </a:r>
            <a:r>
              <a:rPr lang="en-US" sz="2800" dirty="0" err="1"/>
              <a:t>Korzystanie</a:t>
            </a:r>
            <a:r>
              <a:rPr lang="en-US" sz="2800" dirty="0"/>
              <a:t> z </a:t>
            </a:r>
            <a:r>
              <a:rPr lang="en-US" sz="2800" dirty="0" err="1"/>
              <a:t>telefonu</a:t>
            </a:r>
            <a:r>
              <a:rPr lang="en-US" sz="2800" dirty="0"/>
              <a:t> </a:t>
            </a:r>
            <a:r>
              <a:rPr lang="en-US" sz="2800" dirty="0" err="1"/>
              <a:t>komórkowego</a:t>
            </a:r>
            <a:r>
              <a:rPr lang="en-US" sz="2800" dirty="0"/>
              <a:t> </a:t>
            </a:r>
            <a:r>
              <a:rPr lang="en-US" sz="2800" dirty="0" err="1"/>
              <a:t>podczas</a:t>
            </a:r>
            <a:r>
              <a:rPr lang="en-US" sz="2800" dirty="0"/>
              <a:t> </a:t>
            </a:r>
            <a:r>
              <a:rPr lang="en-US" sz="2800" dirty="0" err="1"/>
              <a:t>przechodzenia</a:t>
            </a:r>
            <a:r>
              <a:rPr lang="en-US" sz="2800" dirty="0"/>
              <a:t> </a:t>
            </a:r>
            <a:r>
              <a:rPr lang="en-US" sz="2800" dirty="0" err="1"/>
              <a:t>przez</a:t>
            </a:r>
            <a:r>
              <a:rPr lang="en-US" sz="2800" dirty="0"/>
              <a:t> </a:t>
            </a:r>
            <a:r>
              <a:rPr lang="en-US" sz="2800" dirty="0" err="1"/>
              <a:t>ulicę</a:t>
            </a:r>
            <a:r>
              <a:rPr lang="en-US" sz="2800" dirty="0"/>
              <a:t> (300PLN).</a:t>
            </a:r>
            <a:endParaRPr lang="pl-PL" sz="2800" dirty="0"/>
          </a:p>
          <a:p>
            <a:pPr marL="457200" indent="-457200">
              <a:buFontTx/>
              <a:buChar char="-"/>
            </a:pPr>
            <a:r>
              <a:rPr lang="pl-PL" sz="2800" dirty="0"/>
              <a:t>Korzystanie z transportu publicznego bez ważnego biletu (26</a:t>
            </a:r>
            <a:r>
              <a:rPr lang="en-US" sz="2800" dirty="0"/>
              <a:t>6</a:t>
            </a:r>
            <a:r>
              <a:rPr lang="pl-PL" sz="2800" dirty="0"/>
              <a:t> PLN).</a:t>
            </a:r>
            <a:endParaRPr lang="en-US" sz="2800" dirty="0"/>
          </a:p>
        </p:txBody>
      </p:sp>
      <p:sp>
        <p:nvSpPr>
          <p:cNvPr id="10" name="object 4"/>
          <p:cNvSpPr/>
          <p:nvPr/>
        </p:nvSpPr>
        <p:spPr>
          <a:xfrm>
            <a:off x="984249" y="549275"/>
            <a:ext cx="228601" cy="1828801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75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-1" y="-53665"/>
            <a:ext cx="10052049" cy="11452641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0"/>
                </a:moveTo>
                <a:lnTo>
                  <a:pt x="10052049" y="0"/>
                </a:lnTo>
                <a:lnTo>
                  <a:pt x="1005204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8431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0" name="Grupa 9"/>
          <p:cNvGrpSpPr/>
          <p:nvPr/>
        </p:nvGrpSpPr>
        <p:grpSpPr>
          <a:xfrm>
            <a:off x="10052050" y="8816485"/>
            <a:ext cx="10052050" cy="2492375"/>
            <a:chOff x="10052050" y="8816485"/>
            <a:chExt cx="10052050" cy="2492375"/>
          </a:xfrm>
        </p:grpSpPr>
        <p:sp>
          <p:nvSpPr>
            <p:cNvPr id="11" name="object 4"/>
            <p:cNvSpPr/>
            <p:nvPr userDrawn="1"/>
          </p:nvSpPr>
          <p:spPr>
            <a:xfrm>
              <a:off x="10052050" y="8816485"/>
              <a:ext cx="10052050" cy="2492375"/>
            </a:xfrm>
            <a:custGeom>
              <a:avLst/>
              <a:gdLst/>
              <a:ahLst/>
              <a:cxnLst/>
              <a:rect l="l" t="t" r="r" b="b"/>
              <a:pathLst>
                <a:path w="10052050" h="2492375">
                  <a:moveTo>
                    <a:pt x="0" y="0"/>
                  </a:moveTo>
                  <a:lnTo>
                    <a:pt x="10052049" y="0"/>
                  </a:lnTo>
                  <a:lnTo>
                    <a:pt x="10052049" y="2492070"/>
                  </a:lnTo>
                  <a:lnTo>
                    <a:pt x="0" y="2492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Grupa 11"/>
            <p:cNvGrpSpPr/>
            <p:nvPr userDrawn="1"/>
          </p:nvGrpSpPr>
          <p:grpSpPr>
            <a:xfrm>
              <a:off x="11287729" y="9539165"/>
              <a:ext cx="7679721" cy="1183210"/>
              <a:chOff x="11287729" y="9539165"/>
              <a:chExt cx="7679721" cy="1183210"/>
            </a:xfrm>
          </p:grpSpPr>
          <p:sp>
            <p:nvSpPr>
              <p:cNvPr id="13" name="object 5"/>
              <p:cNvSpPr/>
              <p:nvPr userDrawn="1"/>
            </p:nvSpPr>
            <p:spPr>
              <a:xfrm>
                <a:off x="11287729" y="9539165"/>
                <a:ext cx="1036617" cy="118321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6"/>
              <p:cNvSpPr txBox="1"/>
              <p:nvPr userDrawn="1"/>
            </p:nvSpPr>
            <p:spPr>
              <a:xfrm>
                <a:off x="12719896" y="9829932"/>
                <a:ext cx="6247554" cy="522579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ts val="1980"/>
                  </a:lnSpc>
                  <a:spcBef>
                    <a:spcPts val="95"/>
                  </a:spcBef>
                </a:pPr>
                <a:r>
                  <a:rPr sz="1650" b="1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Grupa Uczelni</a:t>
                </a:r>
                <a:r>
                  <a:rPr sz="1650" b="1" spc="-6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b="1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Vistula</a:t>
                </a:r>
                <a:endParaRPr sz="1650" dirty="0">
                  <a:latin typeface="Roboto Condensed"/>
                  <a:cs typeface="Roboto Condensed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650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Praktyczna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wiedza. Biznesowe podejście. Globalne</a:t>
                </a:r>
                <a:r>
                  <a:rPr sz="1650" spc="8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możliwości.</a:t>
                </a:r>
                <a:endParaRPr sz="1650" dirty="0">
                  <a:latin typeface="Roboto Condensed"/>
                  <a:cs typeface="Roboto Condensed"/>
                </a:endParaRPr>
              </a:p>
            </p:txBody>
          </p:sp>
        </p:grpSp>
      </p:grp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1513964" y="-53361"/>
            <a:ext cx="6368686" cy="5562749"/>
          </a:xfrm>
        </p:spPr>
        <p:txBody>
          <a:bodyPr/>
          <a:lstStyle/>
          <a:p>
            <a:r>
              <a:rPr lang="pl-PL" u="sng" dirty="0"/>
              <a:t>Aby czuć się bezpiecznie w Warszawie: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222250" y="1100316"/>
            <a:ext cx="9632024" cy="6722364"/>
          </a:xfrm>
        </p:spPr>
        <p:txBody>
          <a:bodyPr/>
          <a:lstStyle/>
          <a:p>
            <a:pPr marL="457200" indent="-457200">
              <a:buFontTx/>
              <a:buChar char="-"/>
            </a:pPr>
            <a:endParaRPr lang="en-US" sz="2800" dirty="0"/>
          </a:p>
          <a:p>
            <a:pPr marL="457200" indent="-457200">
              <a:buFontTx/>
              <a:buChar char="-"/>
            </a:pPr>
            <a:r>
              <a:rPr lang="pl-PL" sz="2800" dirty="0"/>
              <a:t>Miej przy sobie dowód tożsamości/legitymację studencką.</a:t>
            </a:r>
            <a:r>
              <a:rPr lang="en-US" sz="2800" dirty="0"/>
              <a:t> </a:t>
            </a:r>
            <a:r>
              <a:rPr lang="en-US" sz="2800" dirty="0" err="1"/>
              <a:t>Nie</a:t>
            </a:r>
            <a:r>
              <a:rPr lang="en-US" sz="2800" dirty="0"/>
              <a:t> </a:t>
            </a:r>
            <a:r>
              <a:rPr lang="en-US" sz="2800" dirty="0" err="1"/>
              <a:t>noś</a:t>
            </a:r>
            <a:r>
              <a:rPr lang="en-US" sz="2800" dirty="0"/>
              <a:t> </a:t>
            </a:r>
            <a:r>
              <a:rPr lang="en-US" sz="2800" dirty="0" err="1"/>
              <a:t>paszportu</a:t>
            </a:r>
            <a:r>
              <a:rPr lang="en-US" sz="2800" dirty="0"/>
              <a:t>, </a:t>
            </a:r>
            <a:r>
              <a:rPr lang="en-US" sz="2800" dirty="0" err="1"/>
              <a:t>ew</a:t>
            </a:r>
            <a:r>
              <a:rPr lang="en-US" sz="2800" dirty="0"/>
              <a:t>. </a:t>
            </a:r>
            <a:r>
              <a:rPr lang="en-US" sz="2800" dirty="0" err="1"/>
              <a:t>jego</a:t>
            </a:r>
            <a:r>
              <a:rPr lang="en-US" sz="2800" dirty="0"/>
              <a:t> </a:t>
            </a:r>
            <a:r>
              <a:rPr lang="en-US" sz="2800" dirty="0" err="1"/>
              <a:t>kserokopię</a:t>
            </a:r>
            <a:r>
              <a:rPr lang="en-US" sz="2800" dirty="0"/>
              <a:t>. </a:t>
            </a:r>
            <a:endParaRPr lang="pl-PL" sz="2800" dirty="0"/>
          </a:p>
          <a:p>
            <a:pPr marL="457200" indent="-457200">
              <a:buFontTx/>
              <a:buChar char="-"/>
            </a:pPr>
            <a:r>
              <a:rPr lang="pl-PL" sz="2800" dirty="0"/>
              <a:t>Posiadaj numery alarmowe w swojej komórce, którą zawsze blokuj. Zapisz jej numer IMEI (*#06#).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Zawsze trzymaj wartościowe przedmioty blisko siebie, zwłaszcza korzystając z transportu publicznego.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Nie noś przy sobie większych sum pieniędzy.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Chroń swój rower – zrób jego zdjęcie i zapisz numer seryjny. Zawsze zabezpieczaj go solidnym zamkiem i zostawiaj tylko w bezpiecznych, oświetlonych miejscach. </a:t>
            </a:r>
            <a:r>
              <a:rPr lang="pl-PL" sz="2800"/>
              <a:t>Jeżdżąc </a:t>
            </a:r>
            <a:r>
              <a:rPr lang="pl-PL" sz="2800" dirty="0"/>
              <a:t>rowerem/hulajnogą zakładaj kask.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Informuj rodzinę/przyjaciół o swoich planach i daj im swoje namiary.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Rozważnie korzystaj z mediów społecznościowych.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Unikaj pochopnych decyzji w kwestii wynajęcia mieszkania.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Chodź na imprezy, do klubów/pubów z osobami zaufanymi i nie spuszczaj oka ze swojego drinka.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Pamietaj</a:t>
            </a:r>
            <a:r>
              <a:rPr lang="pl-PL" sz="2800" dirty="0"/>
              <a:t>, że </a:t>
            </a:r>
            <a:r>
              <a:rPr lang="pl-PL" sz="2800" u="sng" dirty="0"/>
              <a:t>Polska to nie Holandia</a:t>
            </a:r>
            <a:r>
              <a:rPr lang="pl-PL" sz="2800" dirty="0"/>
              <a:t>. Posiadanie nawet najmniejszej ilości narkotyków jest przestępstwem ( 3 lata więzienia).</a:t>
            </a:r>
          </a:p>
          <a:p>
            <a:pPr marL="457200" indent="-457200">
              <a:buFontTx/>
              <a:buChar char="-"/>
            </a:pPr>
            <a:endParaRPr lang="pl-PL" sz="2800" dirty="0"/>
          </a:p>
        </p:txBody>
      </p:sp>
      <p:sp>
        <p:nvSpPr>
          <p:cNvPr id="7" name="object 4"/>
          <p:cNvSpPr/>
          <p:nvPr/>
        </p:nvSpPr>
        <p:spPr>
          <a:xfrm flipH="1">
            <a:off x="779576" y="53201"/>
            <a:ext cx="533401" cy="1047115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31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6351" y="-60325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3"/>
          <p:cNvSpPr/>
          <p:nvPr/>
        </p:nvSpPr>
        <p:spPr>
          <a:xfrm>
            <a:off x="6351" y="-1866443"/>
            <a:ext cx="20110450" cy="113087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0"/>
                </a:moveTo>
                <a:lnTo>
                  <a:pt x="10052049" y="0"/>
                </a:lnTo>
                <a:lnTo>
                  <a:pt x="1005204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8431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Symbol zastępczy tekstu 1"/>
          <p:cNvSpPr txBox="1">
            <a:spLocks/>
          </p:cNvSpPr>
          <p:nvPr/>
        </p:nvSpPr>
        <p:spPr>
          <a:xfrm>
            <a:off x="1135381" y="0"/>
            <a:ext cx="9098915" cy="1280159"/>
          </a:xfrm>
          <a:prstGeom prst="rect">
            <a:avLst/>
          </a:prstGeom>
        </p:spPr>
        <p:txBody>
          <a:bodyPr/>
          <a:lstStyle>
            <a:lvl1pPr marL="0">
              <a:defRPr sz="4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 marL="4572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 marL="9144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 marL="13716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 marL="18288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l-PL" u="sng" kern="0" dirty="0">
                <a:solidFill>
                  <a:schemeClr val="bg1"/>
                </a:solidFill>
              </a:rPr>
              <a:t>Bezpieczeństwo na terenie Vistuli</a:t>
            </a:r>
          </a:p>
        </p:txBody>
      </p:sp>
      <p:sp>
        <p:nvSpPr>
          <p:cNvPr id="13" name="Symbol zastępczy tekstu 9">
            <a:extLst>
              <a:ext uri="{FF2B5EF4-FFF2-40B4-BE49-F238E27FC236}">
                <a16:creationId xmlns:a16="http://schemas.microsoft.com/office/drawing/2014/main" id="{102CCE0F-75FE-4590-966D-1EF4EAE2499E}"/>
              </a:ext>
            </a:extLst>
          </p:cNvPr>
          <p:cNvSpPr txBox="1">
            <a:spLocks/>
          </p:cNvSpPr>
          <p:nvPr/>
        </p:nvSpPr>
        <p:spPr>
          <a:xfrm>
            <a:off x="939801" y="640079"/>
            <a:ext cx="18789649" cy="8923478"/>
          </a:xfrm>
          <a:prstGeom prst="rect">
            <a:avLst/>
          </a:prstGeom>
        </p:spPr>
        <p:txBody>
          <a:bodyPr/>
          <a:lstStyle>
            <a:lvl1pPr marL="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 marL="4572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 marL="9144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 marL="13716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 marL="18288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 Zapoznaj się z przepisami regulującymi pobyt w Vistuli, a także z Procedurami Bezpieczeństwa   umieszczonymi na tablicach w </a:t>
            </a:r>
            <a:r>
              <a:rPr lang="en-US" sz="2800" kern="0" dirty="0">
                <a:solidFill>
                  <a:schemeClr val="bg1"/>
                </a:solidFill>
              </a:rPr>
              <a:t>      </a:t>
            </a:r>
            <a:r>
              <a:rPr lang="pl-PL" sz="2800" kern="0" dirty="0">
                <a:solidFill>
                  <a:schemeClr val="bg1"/>
                </a:solidFill>
              </a:rPr>
              <a:t>kilku miejscach uczelni oraz na jej stronie internetowej pod  adresem </a:t>
            </a:r>
            <a:r>
              <a:rPr lang="pl-PL" sz="2800" u="sng" kern="0" dirty="0">
                <a:solidFill>
                  <a:srgbClr val="FF0000"/>
                </a:solidFill>
                <a:hlinkClick r:id="rId3"/>
              </a:rPr>
              <a:t>www.vistula.edu.pl/student/bezpieczna-vistula</a:t>
            </a:r>
            <a:endParaRPr lang="pl-PL" sz="2800" u="sng" kern="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-Zgłaszaj ochronie wszelkie podejrzane zachowania.</a:t>
            </a: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-Nie pozostawiaj walizek/ toreb/plecaków bez opieki, także w szatni. Jest to bezwzględnie zabronione.</a:t>
            </a: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 Nigdy nie ignoruj sygnałów alarmowych i w przypadku ewakuacji opuść uczelnię najbliższym wyjściem (nie korzystaj z wind).</a:t>
            </a: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 P</a:t>
            </a:r>
            <a:r>
              <a:rPr lang="en-US" sz="2800" kern="0" dirty="0" err="1">
                <a:solidFill>
                  <a:schemeClr val="bg1"/>
                </a:solidFill>
              </a:rPr>
              <a:t>alenie</a:t>
            </a:r>
            <a:r>
              <a:rPr lang="en-US" sz="2800" kern="0" dirty="0">
                <a:solidFill>
                  <a:schemeClr val="bg1"/>
                </a:solidFill>
              </a:rPr>
              <a:t> jest </a:t>
            </a:r>
            <a:r>
              <a:rPr lang="en-US" sz="2800" kern="0" dirty="0" err="1">
                <a:solidFill>
                  <a:schemeClr val="bg1"/>
                </a:solidFill>
              </a:rPr>
              <a:t>dozwolone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tylko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>
                <a:solidFill>
                  <a:schemeClr val="bg1"/>
                </a:solidFill>
              </a:rPr>
              <a:t>w </a:t>
            </a:r>
            <a:r>
              <a:rPr lang="pl-PL" sz="2800" kern="0" dirty="0">
                <a:solidFill>
                  <a:schemeClr val="bg1"/>
                </a:solidFill>
              </a:rPr>
              <a:t>miejsc</a:t>
            </a:r>
            <a:r>
              <a:rPr lang="en-US" sz="2800" kern="0" dirty="0">
                <a:solidFill>
                  <a:schemeClr val="bg1"/>
                </a:solidFill>
              </a:rPr>
              <a:t>u </a:t>
            </a:r>
            <a:r>
              <a:rPr lang="pl-PL" sz="2800" kern="0" dirty="0">
                <a:solidFill>
                  <a:schemeClr val="bg1"/>
                </a:solidFill>
              </a:rPr>
              <a:t>wyznaczonym</a:t>
            </a:r>
            <a:r>
              <a:rPr lang="en-US" sz="2800" kern="0" dirty="0">
                <a:solidFill>
                  <a:schemeClr val="bg1"/>
                </a:solidFill>
              </a:rPr>
              <a:t>.</a:t>
            </a:r>
            <a:endParaRPr lang="pl-PL" sz="28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 Picie i posiadanie alkoholu jest ściśle zabronione.</a:t>
            </a: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 Zawsze noś ze sobą legitymację studencką i </a:t>
            </a:r>
            <a:r>
              <a:rPr lang="en-US" sz="2800" kern="0" dirty="0" err="1">
                <a:solidFill>
                  <a:schemeClr val="bg1"/>
                </a:solidFill>
              </a:rPr>
              <a:t>potwierdzenie</a:t>
            </a:r>
            <a:r>
              <a:rPr lang="en-US" sz="2800" kern="0" dirty="0">
                <a:solidFill>
                  <a:schemeClr val="bg1"/>
                </a:solidFill>
              </a:rPr>
              <a:t> u</a:t>
            </a:r>
            <a:r>
              <a:rPr lang="pl-PL" sz="2800" kern="0" dirty="0" err="1">
                <a:solidFill>
                  <a:schemeClr val="bg1"/>
                </a:solidFill>
              </a:rPr>
              <a:t>bezpieczeni</a:t>
            </a:r>
            <a:r>
              <a:rPr lang="en-US" sz="2800" kern="0" dirty="0">
                <a:solidFill>
                  <a:schemeClr val="bg1"/>
                </a:solidFill>
              </a:rPr>
              <a:t>a</a:t>
            </a:r>
            <a:r>
              <a:rPr lang="pl-PL" sz="2800" kern="0" dirty="0">
                <a:solidFill>
                  <a:schemeClr val="bg1"/>
                </a:solidFill>
              </a:rPr>
              <a:t> zdrowotne</a:t>
            </a:r>
            <a:r>
              <a:rPr lang="en-US" sz="2800" kern="0" dirty="0">
                <a:solidFill>
                  <a:schemeClr val="bg1"/>
                </a:solidFill>
              </a:rPr>
              <a:t>go</a:t>
            </a:r>
            <a:r>
              <a:rPr lang="pl-PL" sz="2800" kern="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- Nie zostawiaj w szatni walizek, toreb i plecaków. Zostawione tam ubrania odbierz przed 22.00.</a:t>
            </a:r>
          </a:p>
          <a:p>
            <a:pPr>
              <a:lnSpc>
                <a:spcPct val="150000"/>
              </a:lnSpc>
            </a:pPr>
            <a:endParaRPr lang="pl-PL" sz="28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 Lekarz </a:t>
            </a:r>
            <a:r>
              <a:rPr lang="en-US" sz="2800" kern="0" dirty="0" err="1">
                <a:solidFill>
                  <a:schemeClr val="bg1"/>
                </a:solidFill>
              </a:rPr>
              <a:t>uczelni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>
                <a:solidFill>
                  <a:schemeClr val="bg1"/>
                </a:solidFill>
              </a:rPr>
              <a:t>przyjmuje w pokoju 24 w godz. 09.00-11.00, w dni robocze oprócz czwartków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oraz</a:t>
            </a:r>
            <a:r>
              <a:rPr lang="en-US" sz="2800" kern="0" dirty="0">
                <a:solidFill>
                  <a:schemeClr val="bg1"/>
                </a:solidFill>
              </a:rPr>
              <a:t> w </a:t>
            </a:r>
            <a:r>
              <a:rPr lang="en-US" sz="2800" kern="0" dirty="0" err="1">
                <a:solidFill>
                  <a:schemeClr val="bg1"/>
                </a:solidFill>
              </a:rPr>
              <a:t>soboty</a:t>
            </a:r>
            <a:r>
              <a:rPr lang="en-US" sz="2800" kern="0" dirty="0">
                <a:solidFill>
                  <a:schemeClr val="bg1"/>
                </a:solidFill>
              </a:rPr>
              <a:t> w </a:t>
            </a:r>
            <a:r>
              <a:rPr lang="en-US" sz="2800" kern="0" dirty="0" err="1">
                <a:solidFill>
                  <a:schemeClr val="bg1"/>
                </a:solidFill>
              </a:rPr>
              <a:t>godz</a:t>
            </a:r>
            <a:r>
              <a:rPr lang="en-US" sz="2800" kern="0" dirty="0">
                <a:solidFill>
                  <a:schemeClr val="bg1"/>
                </a:solidFill>
              </a:rPr>
              <a:t>. 12.00-14.00, </a:t>
            </a:r>
            <a:r>
              <a:rPr lang="en-US" sz="2800" kern="0" dirty="0" err="1">
                <a:solidFill>
                  <a:schemeClr val="bg1"/>
                </a:solidFill>
              </a:rPr>
              <a:t>kiedy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studenci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zaoczni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mają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 err="1">
                <a:solidFill>
                  <a:schemeClr val="bg1"/>
                </a:solidFill>
              </a:rPr>
              <a:t>zjazdy</a:t>
            </a:r>
            <a:r>
              <a:rPr lang="en-US" sz="2800" kern="0" dirty="0">
                <a:solidFill>
                  <a:schemeClr val="bg1"/>
                </a:solidFill>
              </a:rPr>
              <a:t>.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endParaRPr lang="en-US" sz="28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W przypadku konieczności zastosowanie pierwszej pomocy, lista osób przeszkolonych jest w recepcji i  u ochrony.  W recepcji znajduj</a:t>
            </a:r>
            <a:r>
              <a:rPr lang="en-US" sz="2800" kern="0" dirty="0">
                <a:solidFill>
                  <a:schemeClr val="bg1"/>
                </a:solidFill>
              </a:rPr>
              <a:t>e</a:t>
            </a:r>
            <a:r>
              <a:rPr lang="pl-PL" sz="2800" kern="0" dirty="0">
                <a:solidFill>
                  <a:schemeClr val="bg1"/>
                </a:solidFill>
              </a:rPr>
              <a:t> się także defibrylator AED.</a:t>
            </a:r>
            <a:endParaRPr lang="en-US" sz="28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kern="0" dirty="0" err="1"/>
              <a:t>Pamiętaj</a:t>
            </a:r>
            <a:r>
              <a:rPr lang="en-US" sz="3200" kern="0" dirty="0"/>
              <a:t>. </a:t>
            </a:r>
            <a:r>
              <a:rPr lang="en-US" sz="3200" kern="0" dirty="0" err="1"/>
              <a:t>Każdy</a:t>
            </a:r>
            <a:r>
              <a:rPr lang="en-US" sz="3200" kern="0" dirty="0"/>
              <a:t> student </a:t>
            </a:r>
            <a:r>
              <a:rPr lang="en-US" sz="3200" kern="0" dirty="0" err="1"/>
              <a:t>musi</a:t>
            </a:r>
            <a:r>
              <a:rPr lang="en-US" sz="3200" kern="0" dirty="0"/>
              <a:t> </a:t>
            </a:r>
            <a:r>
              <a:rPr lang="en-US" sz="3200" kern="0" dirty="0" err="1"/>
              <a:t>posiadać</a:t>
            </a:r>
            <a:r>
              <a:rPr lang="en-US" sz="3200" kern="0" dirty="0"/>
              <a:t> </a:t>
            </a:r>
            <a:r>
              <a:rPr lang="en-US" sz="3200" kern="0" dirty="0" err="1"/>
              <a:t>ważne</a:t>
            </a:r>
            <a:r>
              <a:rPr lang="en-US" sz="3200" kern="0" dirty="0"/>
              <a:t> </a:t>
            </a:r>
            <a:r>
              <a:rPr lang="en-US" sz="3200" kern="0" dirty="0" err="1"/>
              <a:t>ubezpieczenie</a:t>
            </a:r>
            <a:r>
              <a:rPr lang="en-US" sz="3200" kern="0" dirty="0"/>
              <a:t> </a:t>
            </a:r>
            <a:r>
              <a:rPr lang="en-US" sz="3200" kern="0" dirty="0" err="1"/>
              <a:t>zdrowotne</a:t>
            </a:r>
            <a:r>
              <a:rPr lang="en-US" sz="3200" kern="0" dirty="0"/>
              <a:t>!</a:t>
            </a:r>
            <a:r>
              <a:rPr lang="en-US" sz="2800" kern="0" dirty="0">
                <a:solidFill>
                  <a:schemeClr val="bg1"/>
                </a:solidFill>
              </a:rPr>
              <a:t>.</a:t>
            </a:r>
            <a:endParaRPr lang="pl-PL" sz="2800" kern="0" dirty="0">
              <a:solidFill>
                <a:schemeClr val="bg1"/>
              </a:solidFill>
            </a:endParaRPr>
          </a:p>
        </p:txBody>
      </p:sp>
      <p:sp>
        <p:nvSpPr>
          <p:cNvPr id="14" name="object 4"/>
          <p:cNvSpPr/>
          <p:nvPr/>
        </p:nvSpPr>
        <p:spPr>
          <a:xfrm>
            <a:off x="711201" y="60960"/>
            <a:ext cx="228600" cy="1219199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Grupa 24"/>
          <p:cNvGrpSpPr/>
          <p:nvPr/>
        </p:nvGrpSpPr>
        <p:grpSpPr>
          <a:xfrm>
            <a:off x="20872450" y="8848090"/>
            <a:ext cx="10052050" cy="2461260"/>
            <a:chOff x="0" y="8847897"/>
            <a:chExt cx="10052050" cy="2461260"/>
          </a:xfrm>
        </p:grpSpPr>
        <p:sp>
          <p:nvSpPr>
            <p:cNvPr id="26" name="object 3"/>
            <p:cNvSpPr/>
            <p:nvPr userDrawn="1"/>
          </p:nvSpPr>
          <p:spPr>
            <a:xfrm>
              <a:off x="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"/>
            <p:cNvSpPr/>
            <p:nvPr userDrawn="1"/>
          </p:nvSpPr>
          <p:spPr>
            <a:xfrm>
              <a:off x="1089087" y="9518223"/>
              <a:ext cx="1036617" cy="11832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/>
            <p:cNvSpPr txBox="1"/>
            <p:nvPr userDrawn="1"/>
          </p:nvSpPr>
          <p:spPr>
            <a:xfrm>
              <a:off x="2521253" y="9808990"/>
              <a:ext cx="6324297" cy="52257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 dirty="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 dirty="0">
                <a:latin typeface="Roboto Condensed"/>
                <a:cs typeface="Roboto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00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450850" y="1158875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Prostokąt 7"/>
          <p:cNvSpPr/>
          <p:nvPr/>
        </p:nvSpPr>
        <p:spPr>
          <a:xfrm>
            <a:off x="10052049" y="0"/>
            <a:ext cx="10052050" cy="8847897"/>
          </a:xfrm>
          <a:prstGeom prst="rect">
            <a:avLst/>
          </a:prstGeom>
          <a:solidFill>
            <a:srgbClr val="21BF9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2C97DC"/>
              </a:solidFill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-1" y="8846996"/>
            <a:ext cx="10052050" cy="2461260"/>
            <a:chOff x="10052050" y="8847897"/>
            <a:chExt cx="10052050" cy="2461260"/>
          </a:xfrm>
        </p:grpSpPr>
        <p:sp>
          <p:nvSpPr>
            <p:cNvPr id="9" name="object 3"/>
            <p:cNvSpPr/>
            <p:nvPr/>
          </p:nvSpPr>
          <p:spPr>
            <a:xfrm>
              <a:off x="1005205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/>
            <p:cNvSpPr/>
            <p:nvPr/>
          </p:nvSpPr>
          <p:spPr>
            <a:xfrm>
              <a:off x="11141137" y="9518223"/>
              <a:ext cx="1036617" cy="11832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 txBox="1"/>
            <p:nvPr/>
          </p:nvSpPr>
          <p:spPr>
            <a:xfrm>
              <a:off x="10052050" y="9808990"/>
              <a:ext cx="10052050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53365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>
                <a:latin typeface="Roboto Condensed"/>
                <a:cs typeface="Roboto Condensed"/>
              </a:endParaRPr>
            </a:p>
            <a:p>
              <a:pPr marL="253365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>
                <a:latin typeface="Roboto Condensed"/>
                <a:cs typeface="Roboto Condensed"/>
              </a:endParaRPr>
            </a:p>
          </p:txBody>
        </p:sp>
      </p:grpSp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1423650" y="482077"/>
            <a:ext cx="8153400" cy="3343798"/>
          </a:xfrm>
        </p:spPr>
        <p:txBody>
          <a:bodyPr/>
          <a:lstStyle/>
          <a:p>
            <a:r>
              <a:rPr lang="pl-PL" u="sng" dirty="0"/>
              <a:t>Jeśli jesteś ofiarą lub świadkiem przestępstwa</a:t>
            </a:r>
            <a:r>
              <a:rPr lang="en-US" u="sng"/>
              <a:t>,</a:t>
            </a:r>
            <a:r>
              <a:rPr lang="pl-PL" u="sng"/>
              <a:t> </a:t>
            </a:r>
            <a:r>
              <a:rPr lang="pl-PL" u="sng" dirty="0"/>
              <a:t>czujesz się zagrożony, natychmiast zawiadom: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1423650" y="3063876"/>
            <a:ext cx="7924799" cy="2705188"/>
          </a:xfrm>
        </p:spPr>
        <p:txBody>
          <a:bodyPr/>
          <a:lstStyle/>
          <a:p>
            <a:r>
              <a:rPr lang="pl-PL" sz="3200" dirty="0"/>
              <a:t>Michała Jasińskiego</a:t>
            </a:r>
          </a:p>
          <a:p>
            <a:r>
              <a:rPr lang="pl-PL" sz="3200" dirty="0"/>
              <a:t>Pełnomocnika Rektora</a:t>
            </a:r>
            <a:r>
              <a:rPr lang="en-US" sz="3200" dirty="0"/>
              <a:t> </a:t>
            </a:r>
            <a:r>
              <a:rPr lang="pl-PL" sz="3200" dirty="0"/>
              <a:t>ds. Bezpieczeństwa</a:t>
            </a:r>
          </a:p>
          <a:p>
            <a:r>
              <a:rPr lang="pl-PL" sz="3200" dirty="0">
                <a:solidFill>
                  <a:schemeClr val="tx1"/>
                </a:solidFill>
                <a:highlight>
                  <a:srgbClr val="FFFF00"/>
                </a:highlight>
              </a:rPr>
              <a:t>+48 501 556 557</a:t>
            </a:r>
          </a:p>
          <a:p>
            <a:r>
              <a:rPr lang="pl-PL" sz="3200" dirty="0">
                <a:solidFill>
                  <a:schemeClr val="tx1"/>
                </a:solidFill>
                <a:highlight>
                  <a:srgbClr val="FFFF0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m.jasinski@vistula.edu.pl</a:t>
            </a:r>
            <a:endParaRPr lang="pl-PL" sz="3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pl-PL" sz="3200" u="sng" dirty="0"/>
              <a:t>Dyżury w pokoju 207:</a:t>
            </a:r>
          </a:p>
          <a:p>
            <a:r>
              <a:rPr lang="pl-PL" sz="3200" dirty="0"/>
              <a:t>poniedziałki i środy 11.00 – 14.00</a:t>
            </a:r>
          </a:p>
          <a:p>
            <a:r>
              <a:rPr lang="pl-PL" sz="3200" dirty="0"/>
              <a:t>lub w innym czasie uprzednio ustalonym telefonicznie bądź mailowo.</a:t>
            </a:r>
          </a:p>
          <a:p>
            <a:r>
              <a:rPr lang="pl-PL" sz="3200" dirty="0"/>
              <a:t>Dyżury odbywają się w warunkach zapewniających poufność, a sposób działania jest każdorazowo ustalany z zainteresowaną osobą.</a:t>
            </a:r>
          </a:p>
          <a:p>
            <a:endParaRPr lang="pl-PL" sz="3200" dirty="0"/>
          </a:p>
        </p:txBody>
      </p:sp>
      <p:sp>
        <p:nvSpPr>
          <p:cNvPr id="4" name="object 4"/>
          <p:cNvSpPr/>
          <p:nvPr/>
        </p:nvSpPr>
        <p:spPr>
          <a:xfrm>
            <a:off x="10973496" y="320675"/>
            <a:ext cx="221554" cy="2895600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33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379538" y="1082675"/>
            <a:ext cx="5472112" cy="3705744"/>
          </a:xfrm>
        </p:spPr>
        <p:txBody>
          <a:bodyPr/>
          <a:lstStyle/>
          <a:p>
            <a:r>
              <a:rPr lang="pl-PL" dirty="0"/>
              <a:t>Dziękuję za uwagę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3600" dirty="0"/>
              <a:t>Michał Jasiński</a:t>
            </a:r>
          </a:p>
          <a:p>
            <a:r>
              <a:rPr lang="pl-PL" sz="3600" dirty="0"/>
              <a:t>Pełnomocnik Rektora</a:t>
            </a:r>
          </a:p>
          <a:p>
            <a:r>
              <a:rPr lang="en-US" sz="3600" dirty="0"/>
              <a:t>d</a:t>
            </a:r>
            <a:r>
              <a:rPr lang="pl-PL" sz="3600" dirty="0"/>
              <a:t>s. Bezpieczeństwa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object 8"/>
          <p:cNvSpPr txBox="1"/>
          <p:nvPr/>
        </p:nvSpPr>
        <p:spPr>
          <a:xfrm>
            <a:off x="9421567" y="6416508"/>
            <a:ext cx="4973883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Akademia Finansów </a:t>
            </a:r>
            <a:r>
              <a:rPr sz="1950" b="1" spc="0" dirty="0">
                <a:solidFill>
                  <a:srgbClr val="FFFFFF"/>
                </a:solidFill>
                <a:latin typeface="Roboto Condensed"/>
                <a:cs typeface="Roboto Condensed"/>
              </a:rPr>
              <a:t>i Biznesu Vistula  </a:t>
            </a:r>
            <a:r>
              <a:rPr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Szkoła Główna </a:t>
            </a:r>
            <a:r>
              <a:rPr sz="1950" b="1" dirty="0">
                <a:solidFill>
                  <a:srgbClr val="FFFFFF"/>
                </a:solidFill>
                <a:latin typeface="Roboto Condensed"/>
                <a:cs typeface="Roboto Condensed"/>
              </a:rPr>
              <a:t>Turystyki </a:t>
            </a:r>
            <a:r>
              <a:rPr sz="1950" b="1" spc="0" dirty="0" err="1">
                <a:solidFill>
                  <a:srgbClr val="FFFFFF"/>
                </a:solidFill>
                <a:latin typeface="Roboto Condensed"/>
                <a:cs typeface="Roboto Condensed"/>
              </a:rPr>
              <a:t>i</a:t>
            </a:r>
            <a:r>
              <a:rPr sz="1950" b="1" spc="-8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lang="pl-PL" sz="1950" b="1" spc="0" dirty="0">
                <a:solidFill>
                  <a:srgbClr val="FFFFFF"/>
                </a:solidFill>
                <a:latin typeface="Roboto Condensed"/>
                <a:cs typeface="Roboto Condensed"/>
              </a:rPr>
              <a:t>Hotelarstwa</a:t>
            </a: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9421566" y="7264648"/>
            <a:ext cx="3775075" cy="941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ul.</a:t>
            </a:r>
            <a:r>
              <a:rPr sz="1950" spc="-9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St</a:t>
            </a: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okłosy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3, </a:t>
            </a: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02-787 Warszawa</a:t>
            </a:r>
          </a:p>
          <a:p>
            <a:pPr marL="12700">
              <a:spcBef>
                <a:spcPts val="125"/>
              </a:spcBef>
            </a:pP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(wejście od stacji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Metro</a:t>
            </a:r>
            <a:r>
              <a:rPr lang="pl-PL" sz="1950" spc="-6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Stokłosy)</a:t>
            </a:r>
            <a:endParaRPr lang="pl-PL" sz="1950" dirty="0">
              <a:latin typeface="Roboto Condensed"/>
              <a:cs typeface="Roboto Condensed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8" name="object 11"/>
          <p:cNvSpPr txBox="1"/>
          <p:nvPr/>
        </p:nvSpPr>
        <p:spPr>
          <a:xfrm>
            <a:off x="9421566" y="8448026"/>
            <a:ext cx="4973884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pl-PL"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Więcej na: </a:t>
            </a:r>
            <a:r>
              <a:rPr lang="pl-PL" sz="1950" spc="5" dirty="0" err="1">
                <a:solidFill>
                  <a:srgbClr val="FFFFFF"/>
                </a:solidFill>
                <a:latin typeface="Roboto Condensed"/>
                <a:cs typeface="Roboto Condensed"/>
              </a:rPr>
              <a:t>www.vistula.edu.pl</a:t>
            </a: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9" name="object 12"/>
          <p:cNvSpPr/>
          <p:nvPr/>
        </p:nvSpPr>
        <p:spPr>
          <a:xfrm>
            <a:off x="11957049" y="9146462"/>
            <a:ext cx="1032314" cy="1073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/>
          <p:cNvSpPr/>
          <p:nvPr/>
        </p:nvSpPr>
        <p:spPr>
          <a:xfrm>
            <a:off x="9473083" y="9119101"/>
            <a:ext cx="1016618" cy="1147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 txBox="1"/>
          <p:nvPr/>
        </p:nvSpPr>
        <p:spPr>
          <a:xfrm>
            <a:off x="2355850" y="10123116"/>
            <a:ext cx="5917896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39802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stula prezentacja">
      <a:dk1>
        <a:srgbClr val="000000"/>
      </a:dk1>
      <a:lt1>
        <a:srgbClr val="FFFFFF"/>
      </a:lt1>
      <a:dk2>
        <a:srgbClr val="6D6E70"/>
      </a:dk2>
      <a:lt2>
        <a:srgbClr val="FFFFFF"/>
      </a:lt2>
      <a:accent1>
        <a:srgbClr val="00ADC4"/>
      </a:accent1>
      <a:accent2>
        <a:srgbClr val="9E5EBD"/>
      </a:accent2>
      <a:accent3>
        <a:srgbClr val="2C97DC"/>
      </a:accent3>
      <a:accent4>
        <a:srgbClr val="20BF9C"/>
      </a:accent4>
      <a:accent5>
        <a:srgbClr val="485E7B"/>
      </a:accent5>
      <a:accent6>
        <a:srgbClr val="EF4541"/>
      </a:accent6>
      <a:hlink>
        <a:srgbClr val="139EB8"/>
      </a:hlink>
      <a:folHlink>
        <a:srgbClr val="9E5E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526</TotalTime>
  <Words>768</Words>
  <Application>Microsoft Office PowerPoint</Application>
  <PresentationFormat>Niestandardowy</PresentationFormat>
  <Paragraphs>76</Paragraphs>
  <Slides>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Calibri</vt:lpstr>
      <vt:lpstr>Roboto Condensed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 PREZENTACJI  GRUPY UCZELNI  VISTULA</dc:title>
  <dc:creator>Michal</dc:creator>
  <cp:lastModifiedBy>Michał Jasiński</cp:lastModifiedBy>
  <cp:revision>107</cp:revision>
  <cp:lastPrinted>2019-07-24T15:13:25Z</cp:lastPrinted>
  <dcterms:created xsi:type="dcterms:W3CDTF">2017-06-12T14:03:54Z</dcterms:created>
  <dcterms:modified xsi:type="dcterms:W3CDTF">2025-10-06T09:36:39Z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2017-06-12T00:00:00Z</vt:filetime>
  </property>
  <property fmtid="{D5CDD505-2E9C-101B-9397-08002B2CF9AE}" pid="3" name="LastSaved">
    <vt:filetime>2017-06-12T00:00:00Z</vt:filetime>
  </property>
</Properties>
</file>