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3" r:id="rId2"/>
    <p:sldId id="272" r:id="rId3"/>
    <p:sldId id="270" r:id="rId4"/>
    <p:sldId id="271" r:id="rId5"/>
    <p:sldId id="274" r:id="rId6"/>
    <p:sldId id="275" r:id="rId7"/>
    <p:sldId id="277" r:id="rId8"/>
  </p:sldIdLst>
  <p:sldSz cx="20104100" cy="11309350"/>
  <p:notesSz cx="10002838" cy="688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EB8"/>
    <a:srgbClr val="21BF9C"/>
    <a:srgbClr val="485E7B"/>
    <a:srgbClr val="9E5EBD"/>
    <a:srgbClr val="2C97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7"/>
    <p:restoredTop sz="94744"/>
  </p:normalViewPr>
  <p:slideViewPr>
    <p:cSldViewPr>
      <p:cViewPr varScale="1">
        <p:scale>
          <a:sx n="50" d="100"/>
          <a:sy n="50" d="100"/>
        </p:scale>
        <p:origin x="1037" y="29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92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4774" cy="344864"/>
          </a:xfrm>
          <a:prstGeom prst="rect">
            <a:avLst/>
          </a:prstGeom>
        </p:spPr>
        <p:txBody>
          <a:bodyPr vert="horz" lIns="49140" tIns="24570" rIns="49140" bIns="24570" rtlCol="0"/>
          <a:lstStyle>
            <a:lvl1pPr algn="l">
              <a:defRPr sz="6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65695" y="0"/>
            <a:ext cx="4334774" cy="344864"/>
          </a:xfrm>
          <a:prstGeom prst="rect">
            <a:avLst/>
          </a:prstGeom>
        </p:spPr>
        <p:txBody>
          <a:bodyPr vert="horz" lIns="49140" tIns="24570" rIns="49140" bIns="24570" rtlCol="0"/>
          <a:lstStyle>
            <a:lvl1pPr algn="r">
              <a:defRPr sz="600"/>
            </a:lvl1pPr>
          </a:lstStyle>
          <a:p>
            <a:fld id="{86CABE91-59B2-094A-9192-38FAED5A29AC}" type="datetimeFigureOut">
              <a:rPr lang="pl-PL" smtClean="0"/>
              <a:t>17.01.2024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938463" y="860425"/>
            <a:ext cx="4125912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9140" tIns="24570" rIns="49140" bIns="2457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9968" y="3311462"/>
            <a:ext cx="8002902" cy="2710607"/>
          </a:xfrm>
          <a:prstGeom prst="rect">
            <a:avLst/>
          </a:prstGeom>
        </p:spPr>
        <p:txBody>
          <a:bodyPr vert="horz" lIns="49140" tIns="24570" rIns="49140" bIns="2457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536950"/>
            <a:ext cx="4334774" cy="344863"/>
          </a:xfrm>
          <a:prstGeom prst="rect">
            <a:avLst/>
          </a:prstGeom>
        </p:spPr>
        <p:txBody>
          <a:bodyPr vert="horz" lIns="49140" tIns="24570" rIns="49140" bIns="24570" rtlCol="0" anchor="b"/>
          <a:lstStyle>
            <a:lvl1pPr algn="l">
              <a:defRPr sz="6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65695" y="6536950"/>
            <a:ext cx="4334774" cy="344863"/>
          </a:xfrm>
          <a:prstGeom prst="rect">
            <a:avLst/>
          </a:prstGeom>
        </p:spPr>
        <p:txBody>
          <a:bodyPr vert="horz" lIns="49140" tIns="24570" rIns="49140" bIns="24570" rtlCol="0" anchor="b"/>
          <a:lstStyle>
            <a:lvl1pPr algn="r">
              <a:defRPr sz="600"/>
            </a:lvl1pPr>
          </a:lstStyle>
          <a:p>
            <a:fld id="{806BC41F-D5FA-554E-B21A-8CB6C96C19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391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BC41F-D5FA-554E-B21A-8CB6C96C198D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835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tula.edu.pl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tula.edu.pl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tula.edu.pl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L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 userDrawn="1"/>
        </p:nvGrpSpPr>
        <p:grpSpPr>
          <a:xfrm>
            <a:off x="1089087" y="9518223"/>
            <a:ext cx="7515163" cy="1183210"/>
            <a:chOff x="1089087" y="9518223"/>
            <a:chExt cx="7515163" cy="1183210"/>
          </a:xfrm>
        </p:grpSpPr>
        <p:sp>
          <p:nvSpPr>
            <p:cNvPr id="13" name="object 12"/>
            <p:cNvSpPr/>
            <p:nvPr userDrawn="1"/>
          </p:nvSpPr>
          <p:spPr>
            <a:xfrm>
              <a:off x="1089087" y="9518223"/>
              <a:ext cx="1036617" cy="11832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3"/>
            <p:cNvSpPr txBox="1"/>
            <p:nvPr userDrawn="1"/>
          </p:nvSpPr>
          <p:spPr>
            <a:xfrm>
              <a:off x="2521254" y="9808990"/>
              <a:ext cx="6082996" cy="5283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ts val="1980"/>
                </a:lnSpc>
                <a:spcBef>
                  <a:spcPts val="95"/>
                </a:spcBef>
              </a:pPr>
              <a:r>
                <a:rPr sz="1650" b="1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Grupa Uczelni</a:t>
              </a:r>
              <a:r>
                <a:rPr sz="1650" b="1" spc="-6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b="1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Vistula</a:t>
              </a:r>
              <a:endParaRPr sz="1650" dirty="0">
                <a:latin typeface="Roboto Condensed"/>
                <a:cs typeface="Roboto Condensed"/>
              </a:endParaRPr>
            </a:p>
            <a:p>
              <a:pPr marL="12700">
                <a:lnSpc>
                  <a:spcPct val="100000"/>
                </a:lnSpc>
              </a:pPr>
              <a:r>
                <a:rPr sz="1650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Praktyczna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wiedza. Biznesowe podejście. Globalne</a:t>
              </a:r>
              <a:r>
                <a:rPr sz="1650" spc="8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możliwości.</a:t>
              </a:r>
              <a:endParaRPr sz="1650" dirty="0">
                <a:latin typeface="Roboto Condensed"/>
                <a:cs typeface="Roboto Condensed"/>
              </a:endParaRPr>
            </a:p>
          </p:txBody>
        </p:sp>
      </p:grpSp>
      <p:sp>
        <p:nvSpPr>
          <p:cNvPr id="18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1996010"/>
            <a:ext cx="5472112" cy="3705744"/>
          </a:xfrm>
          <a:prstGeom prst="rect">
            <a:avLst/>
          </a:prstGeom>
        </p:spPr>
        <p:txBody>
          <a:bodyPr/>
          <a:lstStyle>
            <a:lvl1pPr>
              <a:defRPr sz="6000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WPISZ TYTUŁ - KLIKNIJ</a:t>
            </a:r>
          </a:p>
        </p:txBody>
      </p:sp>
    </p:spTree>
    <p:extLst>
      <p:ext uri="{BB962C8B-B14F-4D97-AF65-F5344CB8AC3E}">
        <p14:creationId xmlns:p14="http://schemas.microsoft.com/office/powerpoint/2010/main" val="39160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ĘK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 userDrawn="1"/>
        </p:nvSpPr>
        <p:spPr>
          <a:xfrm>
            <a:off x="8376708" y="0"/>
            <a:ext cx="11727391" cy="56542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 userDrawn="1"/>
        </p:nvSpPr>
        <p:spPr>
          <a:xfrm>
            <a:off x="8376708" y="5654278"/>
            <a:ext cx="11727391" cy="56542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5"/>
          <p:cNvSpPr/>
          <p:nvPr userDrawn="1"/>
        </p:nvSpPr>
        <p:spPr>
          <a:xfrm>
            <a:off x="973792" y="1164771"/>
            <a:ext cx="251460" cy="1581150"/>
          </a:xfrm>
          <a:custGeom>
            <a:avLst/>
            <a:gdLst/>
            <a:ahLst/>
            <a:cxnLst/>
            <a:rect l="l" t="t" r="r" b="b"/>
            <a:pathLst>
              <a:path w="251459" h="1581150">
                <a:moveTo>
                  <a:pt x="0" y="0"/>
                </a:moveTo>
                <a:lnTo>
                  <a:pt x="0" y="1581103"/>
                </a:lnTo>
                <a:lnTo>
                  <a:pt x="251301" y="1581103"/>
                </a:lnTo>
                <a:lnTo>
                  <a:pt x="251301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1164771"/>
            <a:ext cx="5472112" cy="3705744"/>
          </a:xfrm>
          <a:prstGeom prst="rect">
            <a:avLst/>
          </a:prstGeom>
        </p:spPr>
        <p:txBody>
          <a:bodyPr/>
          <a:lstStyle>
            <a:lvl1pPr>
              <a:defRPr sz="6000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WPISZ PODZIĘKOWANIE</a:t>
            </a:r>
          </a:p>
        </p:txBody>
      </p:sp>
      <p:sp>
        <p:nvSpPr>
          <p:cNvPr id="18" name="object 10"/>
          <p:cNvSpPr/>
          <p:nvPr userDrawn="1"/>
        </p:nvSpPr>
        <p:spPr>
          <a:xfrm>
            <a:off x="16771" y="9465945"/>
            <a:ext cx="8359937" cy="1843405"/>
          </a:xfrm>
          <a:custGeom>
            <a:avLst/>
            <a:gdLst/>
            <a:ahLst/>
            <a:cxnLst/>
            <a:rect l="l" t="t" r="r" b="b"/>
            <a:pathLst>
              <a:path w="18240375" h="1843404">
                <a:moveTo>
                  <a:pt x="0" y="1842875"/>
                </a:moveTo>
                <a:lnTo>
                  <a:pt x="18240282" y="1842875"/>
                </a:lnTo>
                <a:lnTo>
                  <a:pt x="18240282" y="0"/>
                </a:lnTo>
                <a:lnTo>
                  <a:pt x="0" y="0"/>
                </a:lnTo>
                <a:lnTo>
                  <a:pt x="0" y="1842875"/>
                </a:lnTo>
                <a:close/>
              </a:path>
            </a:pathLst>
          </a:custGeom>
          <a:solidFill>
            <a:srgbClr val="F4F4F4">
              <a:alpha val="846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Symbol zastępczy tekstu 18"/>
          <p:cNvSpPr>
            <a:spLocks noGrp="1"/>
          </p:cNvSpPr>
          <p:nvPr>
            <p:ph type="body" sz="quarter" idx="12"/>
          </p:nvPr>
        </p:nvSpPr>
        <p:spPr>
          <a:xfrm>
            <a:off x="9415216" y="843003"/>
            <a:ext cx="8275637" cy="215443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80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80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80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80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9" name="Symbol zastępczy tekstu 7"/>
          <p:cNvSpPr>
            <a:spLocks noGrp="1"/>
          </p:cNvSpPr>
          <p:nvPr>
            <p:ph type="body" sz="quarter" idx="13"/>
          </p:nvPr>
        </p:nvSpPr>
        <p:spPr>
          <a:xfrm>
            <a:off x="9421566" y="2986235"/>
            <a:ext cx="8269287" cy="1408078"/>
          </a:xfrm>
          <a:prstGeom prst="rect">
            <a:avLst/>
          </a:prstGeom>
        </p:spPr>
        <p:txBody>
          <a:bodyPr/>
          <a:lstStyle>
            <a:lvl1pPr>
              <a:defRPr sz="195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0975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3"/>
          <p:cNvSpPr/>
          <p:nvPr userDrawn="1"/>
        </p:nvSpPr>
        <p:spPr>
          <a:xfrm>
            <a:off x="1089087" y="9518223"/>
            <a:ext cx="1036617" cy="1183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/>
          <p:cNvSpPr txBox="1"/>
          <p:nvPr userDrawn="1"/>
        </p:nvSpPr>
        <p:spPr>
          <a:xfrm>
            <a:off x="2521254" y="9808990"/>
            <a:ext cx="6159196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Grupa Uczelni</a:t>
            </a:r>
            <a:r>
              <a:rPr sz="1650" b="1" spc="-6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Vistula</a:t>
            </a:r>
            <a:endParaRPr sz="1650" dirty="0">
              <a:latin typeface="Roboto Condensed"/>
              <a:cs typeface="Roboto Condensed"/>
            </a:endParaRPr>
          </a:p>
          <a:p>
            <a:pPr marL="12700"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Praktyczna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wiedza. Biznesowe podejście. Globalne</a:t>
            </a:r>
            <a:r>
              <a:rPr sz="1650" spc="8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możliwości.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17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1996010"/>
            <a:ext cx="7300912" cy="1365250"/>
          </a:xfrm>
          <a:prstGeom prst="rect">
            <a:avLst/>
          </a:prstGeom>
        </p:spPr>
        <p:txBody>
          <a:bodyPr/>
          <a:lstStyle>
            <a:lvl1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WPISZ TYTUŁ </a:t>
            </a:r>
            <a:r>
              <a:rPr lang="mr-IN" dirty="0"/>
              <a:t>–</a:t>
            </a:r>
            <a:r>
              <a:rPr lang="pl-PL" dirty="0"/>
              <a:t> UKŁAD I</a:t>
            </a:r>
          </a:p>
        </p:txBody>
      </p:sp>
      <p:sp>
        <p:nvSpPr>
          <p:cNvPr id="19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1379538" y="3360738"/>
            <a:ext cx="7300912" cy="2312987"/>
          </a:xfrm>
          <a:prstGeom prst="rect">
            <a:avLst/>
          </a:prstGeom>
        </p:spPr>
        <p:txBody>
          <a:bodyPr/>
          <a:lstStyle>
            <a:lvl1pPr>
              <a:defRPr sz="2000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299665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1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7" y="1967690"/>
            <a:ext cx="6503113" cy="1516063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I WPISZ TYTUŁ </a:t>
            </a:r>
            <a:r>
              <a:rPr lang="mr-IN" dirty="0"/>
              <a:t>–</a:t>
            </a:r>
            <a:r>
              <a:rPr lang="pl-PL" dirty="0"/>
              <a:t> UKŁAD II</a:t>
            </a:r>
          </a:p>
        </p:txBody>
      </p:sp>
      <p:sp>
        <p:nvSpPr>
          <p:cNvPr id="14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1379538" y="3483753"/>
            <a:ext cx="7300912" cy="2312987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42086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11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7" y="3993628"/>
            <a:ext cx="6503113" cy="151575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I WPISZ TYTUŁ </a:t>
            </a:r>
            <a:r>
              <a:rPr lang="mr-IN" dirty="0"/>
              <a:t>–</a:t>
            </a:r>
            <a:r>
              <a:rPr lang="pl-PL" dirty="0"/>
              <a:t> UKLAD III</a:t>
            </a:r>
          </a:p>
        </p:txBody>
      </p:sp>
      <p:sp>
        <p:nvSpPr>
          <p:cNvPr id="15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1379538" y="5509691"/>
            <a:ext cx="7300912" cy="2312987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2252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1996010"/>
            <a:ext cx="6005512" cy="1365250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I WPISZ TYTUŁ - UKLAD IV</a:t>
            </a:r>
          </a:p>
        </p:txBody>
      </p:sp>
      <p:sp>
        <p:nvSpPr>
          <p:cNvPr id="11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1379538" y="3360738"/>
            <a:ext cx="6005512" cy="2312987"/>
          </a:xfrm>
          <a:prstGeom prst="rect">
            <a:avLst/>
          </a:prstGeom>
        </p:spPr>
        <p:txBody>
          <a:bodyPr/>
          <a:lstStyle>
            <a:lvl1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965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1"/>
          <p:cNvSpPr>
            <a:spLocks noGrp="1"/>
          </p:cNvSpPr>
          <p:nvPr>
            <p:ph type="body" sz="quarter" idx="10" hasCustomPrompt="1"/>
          </p:nvPr>
        </p:nvSpPr>
        <p:spPr>
          <a:xfrm>
            <a:off x="11423650" y="1996010"/>
            <a:ext cx="6503113" cy="1516063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I WPISZ TYTUŁ </a:t>
            </a:r>
            <a:r>
              <a:rPr lang="mr-IN" dirty="0"/>
              <a:t>–</a:t>
            </a:r>
            <a:r>
              <a:rPr lang="pl-PL" dirty="0"/>
              <a:t> UKŁAD V</a:t>
            </a:r>
          </a:p>
        </p:txBody>
      </p:sp>
      <p:sp>
        <p:nvSpPr>
          <p:cNvPr id="14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11423651" y="3512073"/>
            <a:ext cx="7300912" cy="2312987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5722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older 2"/>
          <p:cNvSpPr>
            <a:spLocks noGrp="1"/>
          </p:cNvSpPr>
          <p:nvPr>
            <p:ph type="title"/>
          </p:nvPr>
        </p:nvSpPr>
        <p:spPr>
          <a:xfrm>
            <a:off x="1243806" y="1119286"/>
            <a:ext cx="8274844" cy="724585"/>
          </a:xfrm>
          <a:prstGeom prst="rect">
            <a:avLst/>
          </a:prstGeom>
        </p:spPr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</a:lstStyle>
          <a:p>
            <a:endParaRPr/>
          </a:p>
        </p:txBody>
      </p:sp>
      <p:sp>
        <p:nvSpPr>
          <p:cNvPr id="17" name="Symbol zastępczy tekstu 7"/>
          <p:cNvSpPr>
            <a:spLocks noGrp="1"/>
          </p:cNvSpPr>
          <p:nvPr>
            <p:ph type="body" sz="quarter" idx="10"/>
          </p:nvPr>
        </p:nvSpPr>
        <p:spPr>
          <a:xfrm>
            <a:off x="1243013" y="2671667"/>
            <a:ext cx="8275637" cy="1408078"/>
          </a:xfrm>
          <a:prstGeom prst="rect">
            <a:avLst/>
          </a:prstGeom>
        </p:spPr>
        <p:txBody>
          <a:bodyPr/>
          <a:lstStyle>
            <a:lvl1pPr>
              <a:defRPr sz="1950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9" name="object 9"/>
          <p:cNvSpPr/>
          <p:nvPr userDrawn="1"/>
        </p:nvSpPr>
        <p:spPr>
          <a:xfrm>
            <a:off x="973792" y="1239700"/>
            <a:ext cx="167640" cy="367030"/>
          </a:xfrm>
          <a:custGeom>
            <a:avLst/>
            <a:gdLst/>
            <a:ahLst/>
            <a:cxnLst/>
            <a:rect l="l" t="t" r="r" b="b"/>
            <a:pathLst>
              <a:path w="167640" h="367030">
                <a:moveTo>
                  <a:pt x="0" y="0"/>
                </a:moveTo>
                <a:lnTo>
                  <a:pt x="0" y="366480"/>
                </a:lnTo>
                <a:lnTo>
                  <a:pt x="167534" y="366480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Symbol zastępczy tekstu 18"/>
          <p:cNvSpPr>
            <a:spLocks noGrp="1"/>
          </p:cNvSpPr>
          <p:nvPr>
            <p:ph type="body" sz="quarter" idx="12"/>
          </p:nvPr>
        </p:nvSpPr>
        <p:spPr>
          <a:xfrm>
            <a:off x="10583863" y="2694573"/>
            <a:ext cx="8275637" cy="2154436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2" name="object 10"/>
          <p:cNvSpPr/>
          <p:nvPr userDrawn="1"/>
        </p:nvSpPr>
        <p:spPr>
          <a:xfrm>
            <a:off x="0" y="9465680"/>
            <a:ext cx="18240375" cy="1843405"/>
          </a:xfrm>
          <a:custGeom>
            <a:avLst/>
            <a:gdLst/>
            <a:ahLst/>
            <a:cxnLst/>
            <a:rect l="l" t="t" r="r" b="b"/>
            <a:pathLst>
              <a:path w="18240375" h="1843404">
                <a:moveTo>
                  <a:pt x="0" y="1842875"/>
                </a:moveTo>
                <a:lnTo>
                  <a:pt x="18240282" y="1842875"/>
                </a:lnTo>
                <a:lnTo>
                  <a:pt x="18240282" y="0"/>
                </a:lnTo>
                <a:lnTo>
                  <a:pt x="0" y="0"/>
                </a:lnTo>
                <a:lnTo>
                  <a:pt x="0" y="1842875"/>
                </a:lnTo>
                <a:close/>
              </a:path>
            </a:pathLst>
          </a:custGeom>
          <a:solidFill>
            <a:srgbClr val="F4F4F4">
              <a:alpha val="846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1"/>
          <p:cNvSpPr/>
          <p:nvPr userDrawn="1"/>
        </p:nvSpPr>
        <p:spPr>
          <a:xfrm>
            <a:off x="1089087" y="9832350"/>
            <a:ext cx="1036617" cy="1183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2"/>
          <p:cNvSpPr txBox="1"/>
          <p:nvPr userDrawn="1"/>
        </p:nvSpPr>
        <p:spPr>
          <a:xfrm>
            <a:off x="2533954" y="10123116"/>
            <a:ext cx="6527496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Grupa Uczelni</a:t>
            </a:r>
            <a:r>
              <a:rPr sz="1650" b="1" spc="-6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Vistula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Praktyczna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wiedza. Biznesowe podejście. Globalne</a:t>
            </a:r>
            <a:r>
              <a:rPr sz="1650" spc="8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możliwości.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25" name="object 13"/>
          <p:cNvSpPr/>
          <p:nvPr userDrawn="1"/>
        </p:nvSpPr>
        <p:spPr>
          <a:xfrm>
            <a:off x="18240281" y="9444739"/>
            <a:ext cx="1864360" cy="1864360"/>
          </a:xfrm>
          <a:custGeom>
            <a:avLst/>
            <a:gdLst/>
            <a:ahLst/>
            <a:cxnLst/>
            <a:rect l="l" t="t" r="r" b="b"/>
            <a:pathLst>
              <a:path w="1864359" h="1864359">
                <a:moveTo>
                  <a:pt x="0" y="0"/>
                </a:moveTo>
                <a:lnTo>
                  <a:pt x="1863817" y="0"/>
                </a:lnTo>
                <a:lnTo>
                  <a:pt x="1863817" y="1863817"/>
                </a:lnTo>
                <a:lnTo>
                  <a:pt x="0" y="1863817"/>
                </a:lnTo>
                <a:lnTo>
                  <a:pt x="0" y="0"/>
                </a:lnTo>
                <a:close/>
              </a:path>
            </a:pathLst>
          </a:custGeom>
          <a:solidFill>
            <a:srgbClr val="485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4"/>
          <p:cNvSpPr txBox="1"/>
          <p:nvPr userDrawn="1"/>
        </p:nvSpPr>
        <p:spPr>
          <a:xfrm>
            <a:off x="18729757" y="10133587"/>
            <a:ext cx="8854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fld id="{DC201D2C-EC4B-D84C-B923-C07FC19B6A48}" type="slidenum">
              <a:rPr lang="pl-PL" sz="2800" b="1" smtClean="0">
                <a:solidFill>
                  <a:srgbClr val="FFFFFF"/>
                </a:solidFill>
                <a:latin typeface="Roboto Condensed"/>
                <a:cs typeface="Roboto Condensed"/>
              </a:rPr>
              <a:pPr algn="ctr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z="2800" dirty="0">
              <a:latin typeface="Roboto Condensed"/>
              <a:cs typeface="Roboto Condensed"/>
            </a:endParaRPr>
          </a:p>
        </p:txBody>
      </p:sp>
      <p:sp>
        <p:nvSpPr>
          <p:cNvPr id="27" name="object 15"/>
          <p:cNvSpPr txBox="1"/>
          <p:nvPr userDrawn="1"/>
        </p:nvSpPr>
        <p:spPr>
          <a:xfrm>
            <a:off x="14355584" y="10123116"/>
            <a:ext cx="3215640" cy="522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Czytaj więcej</a:t>
            </a:r>
            <a:r>
              <a:rPr sz="1650" b="1" spc="-5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na: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  <a:hlinkClick r:id="rId3"/>
              </a:rPr>
              <a:t>www.vistula.edu.pl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28" name="object 16"/>
          <p:cNvSpPr/>
          <p:nvPr userDrawn="1"/>
        </p:nvSpPr>
        <p:spPr>
          <a:xfrm>
            <a:off x="13910571" y="10167229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544"/>
                </a:lnTo>
              </a:path>
            </a:pathLst>
          </a:custGeom>
          <a:ln w="10470">
            <a:solidFill>
              <a:srgbClr val="139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0"/>
          <p:cNvSpPr/>
          <p:nvPr userDrawn="1"/>
        </p:nvSpPr>
        <p:spPr>
          <a:xfrm>
            <a:off x="0" y="9465680"/>
            <a:ext cx="18240375" cy="1843405"/>
          </a:xfrm>
          <a:custGeom>
            <a:avLst/>
            <a:gdLst/>
            <a:ahLst/>
            <a:cxnLst/>
            <a:rect l="l" t="t" r="r" b="b"/>
            <a:pathLst>
              <a:path w="18240375" h="1843404">
                <a:moveTo>
                  <a:pt x="0" y="1842875"/>
                </a:moveTo>
                <a:lnTo>
                  <a:pt x="18240282" y="1842875"/>
                </a:lnTo>
                <a:lnTo>
                  <a:pt x="18240282" y="0"/>
                </a:lnTo>
                <a:lnTo>
                  <a:pt x="0" y="0"/>
                </a:lnTo>
                <a:lnTo>
                  <a:pt x="0" y="1842875"/>
                </a:lnTo>
                <a:close/>
              </a:path>
            </a:pathLst>
          </a:custGeom>
          <a:solidFill>
            <a:srgbClr val="F4F4F4">
              <a:alpha val="846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/>
          <p:cNvSpPr/>
          <p:nvPr userDrawn="1"/>
        </p:nvSpPr>
        <p:spPr>
          <a:xfrm>
            <a:off x="1089087" y="9832350"/>
            <a:ext cx="1036617" cy="1183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2"/>
          <p:cNvSpPr txBox="1"/>
          <p:nvPr userDrawn="1"/>
        </p:nvSpPr>
        <p:spPr>
          <a:xfrm>
            <a:off x="2533954" y="10123116"/>
            <a:ext cx="6222696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Grupa Uczelni</a:t>
            </a:r>
            <a:r>
              <a:rPr sz="1650" b="1" spc="-6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Vistula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Praktyczna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wiedza. Biznesowe podejście. Globalne</a:t>
            </a:r>
            <a:r>
              <a:rPr sz="1650" spc="8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możliwości.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12" name="object 13"/>
          <p:cNvSpPr/>
          <p:nvPr userDrawn="1"/>
        </p:nvSpPr>
        <p:spPr>
          <a:xfrm>
            <a:off x="18240281" y="9444739"/>
            <a:ext cx="1864360" cy="1864360"/>
          </a:xfrm>
          <a:custGeom>
            <a:avLst/>
            <a:gdLst/>
            <a:ahLst/>
            <a:cxnLst/>
            <a:rect l="l" t="t" r="r" b="b"/>
            <a:pathLst>
              <a:path w="1864359" h="1864359">
                <a:moveTo>
                  <a:pt x="0" y="0"/>
                </a:moveTo>
                <a:lnTo>
                  <a:pt x="1863817" y="0"/>
                </a:lnTo>
                <a:lnTo>
                  <a:pt x="1863817" y="1863817"/>
                </a:lnTo>
                <a:lnTo>
                  <a:pt x="0" y="1863817"/>
                </a:lnTo>
                <a:lnTo>
                  <a:pt x="0" y="0"/>
                </a:lnTo>
                <a:close/>
              </a:path>
            </a:pathLst>
          </a:custGeom>
          <a:solidFill>
            <a:srgbClr val="485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4"/>
          <p:cNvSpPr txBox="1"/>
          <p:nvPr userDrawn="1"/>
        </p:nvSpPr>
        <p:spPr>
          <a:xfrm>
            <a:off x="18729757" y="10133587"/>
            <a:ext cx="8854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fld id="{DC201D2C-EC4B-D84C-B923-C07FC19B6A48}" type="slidenum">
              <a:rPr lang="pl-PL" sz="2800" b="1" smtClean="0">
                <a:solidFill>
                  <a:srgbClr val="FFFFFF"/>
                </a:solidFill>
                <a:latin typeface="Roboto Condensed"/>
                <a:cs typeface="Roboto Condensed"/>
              </a:rPr>
              <a:pPr algn="ctr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z="2800" dirty="0">
              <a:latin typeface="Roboto Condensed"/>
              <a:cs typeface="Roboto Condensed"/>
            </a:endParaRPr>
          </a:p>
        </p:txBody>
      </p:sp>
      <p:sp>
        <p:nvSpPr>
          <p:cNvPr id="14" name="object 15"/>
          <p:cNvSpPr txBox="1"/>
          <p:nvPr userDrawn="1"/>
        </p:nvSpPr>
        <p:spPr>
          <a:xfrm>
            <a:off x="14355584" y="10123116"/>
            <a:ext cx="3215640" cy="522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Czytaj więcej</a:t>
            </a:r>
            <a:r>
              <a:rPr sz="1650" b="1" spc="-5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na: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  <a:hlinkClick r:id="rId3"/>
              </a:rPr>
              <a:t>www.vistula.edu.pl</a:t>
            </a: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15" name="object 16"/>
          <p:cNvSpPr/>
          <p:nvPr userDrawn="1"/>
        </p:nvSpPr>
        <p:spPr>
          <a:xfrm>
            <a:off x="13910571" y="10167229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544"/>
                </a:lnTo>
              </a:path>
            </a:pathLst>
          </a:custGeom>
          <a:ln w="10470">
            <a:solidFill>
              <a:srgbClr val="139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Holder 2"/>
          <p:cNvSpPr>
            <a:spLocks noGrp="1"/>
          </p:cNvSpPr>
          <p:nvPr userDrawn="1">
            <p:ph type="title"/>
          </p:nvPr>
        </p:nvSpPr>
        <p:spPr>
          <a:xfrm>
            <a:off x="1243806" y="1119286"/>
            <a:ext cx="17615694" cy="607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</a:lstStyle>
          <a:p>
            <a:endParaRPr/>
          </a:p>
        </p:txBody>
      </p:sp>
      <p:sp>
        <p:nvSpPr>
          <p:cNvPr id="17" name="Symbol zastępczy tekstu 7"/>
          <p:cNvSpPr>
            <a:spLocks noGrp="1"/>
          </p:cNvSpPr>
          <p:nvPr userDrawn="1">
            <p:ph type="body" sz="quarter" idx="10"/>
          </p:nvPr>
        </p:nvSpPr>
        <p:spPr>
          <a:xfrm>
            <a:off x="1243013" y="1843871"/>
            <a:ext cx="17616487" cy="1408078"/>
          </a:xfrm>
          <a:prstGeom prst="rect">
            <a:avLst/>
          </a:prstGeom>
        </p:spPr>
        <p:txBody>
          <a:bodyPr/>
          <a:lstStyle>
            <a:lvl1pPr>
              <a:defRPr sz="1950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9" name="Symbol zastępczy tekstu 18"/>
          <p:cNvSpPr>
            <a:spLocks noGrp="1"/>
          </p:cNvSpPr>
          <p:nvPr userDrawn="1">
            <p:ph type="body" sz="quarter" idx="11"/>
          </p:nvPr>
        </p:nvSpPr>
        <p:spPr>
          <a:xfrm>
            <a:off x="1243013" y="3368675"/>
            <a:ext cx="8275637" cy="2154436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0" name="object 9"/>
          <p:cNvSpPr/>
          <p:nvPr userDrawn="1"/>
        </p:nvSpPr>
        <p:spPr>
          <a:xfrm>
            <a:off x="973792" y="1239700"/>
            <a:ext cx="167640" cy="367030"/>
          </a:xfrm>
          <a:custGeom>
            <a:avLst/>
            <a:gdLst/>
            <a:ahLst/>
            <a:cxnLst/>
            <a:rect l="l" t="t" r="r" b="b"/>
            <a:pathLst>
              <a:path w="167640" h="367030">
                <a:moveTo>
                  <a:pt x="0" y="0"/>
                </a:moveTo>
                <a:lnTo>
                  <a:pt x="0" y="366480"/>
                </a:lnTo>
                <a:lnTo>
                  <a:pt x="167534" y="366480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Symbol zastępczy tekstu 18"/>
          <p:cNvSpPr>
            <a:spLocks noGrp="1"/>
          </p:cNvSpPr>
          <p:nvPr userDrawn="1">
            <p:ph type="body" sz="quarter" idx="12"/>
          </p:nvPr>
        </p:nvSpPr>
        <p:spPr>
          <a:xfrm>
            <a:off x="10583863" y="3368675"/>
            <a:ext cx="8275637" cy="2154436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z wykres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/>
          <p:cNvSpPr>
            <a:spLocks noGrp="1"/>
          </p:cNvSpPr>
          <p:nvPr>
            <p:ph type="title"/>
          </p:nvPr>
        </p:nvSpPr>
        <p:spPr>
          <a:xfrm>
            <a:off x="1243806" y="1119286"/>
            <a:ext cx="8274844" cy="724585"/>
          </a:xfrm>
          <a:prstGeom prst="rect">
            <a:avLst/>
          </a:prstGeom>
        </p:spPr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</a:lstStyle>
          <a:p>
            <a:endParaRPr/>
          </a:p>
        </p:txBody>
      </p:sp>
      <p:sp>
        <p:nvSpPr>
          <p:cNvPr id="11" name="object 9"/>
          <p:cNvSpPr/>
          <p:nvPr userDrawn="1"/>
        </p:nvSpPr>
        <p:spPr>
          <a:xfrm>
            <a:off x="973792" y="1239700"/>
            <a:ext cx="167640" cy="367030"/>
          </a:xfrm>
          <a:custGeom>
            <a:avLst/>
            <a:gdLst/>
            <a:ahLst/>
            <a:cxnLst/>
            <a:rect l="l" t="t" r="r" b="b"/>
            <a:pathLst>
              <a:path w="167640" h="367030">
                <a:moveTo>
                  <a:pt x="0" y="0"/>
                </a:moveTo>
                <a:lnTo>
                  <a:pt x="0" y="366480"/>
                </a:lnTo>
                <a:lnTo>
                  <a:pt x="167534" y="366480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/>
          <p:cNvSpPr/>
          <p:nvPr userDrawn="1"/>
        </p:nvSpPr>
        <p:spPr>
          <a:xfrm>
            <a:off x="0" y="9465680"/>
            <a:ext cx="18240375" cy="1843405"/>
          </a:xfrm>
          <a:custGeom>
            <a:avLst/>
            <a:gdLst/>
            <a:ahLst/>
            <a:cxnLst/>
            <a:rect l="l" t="t" r="r" b="b"/>
            <a:pathLst>
              <a:path w="18240375" h="1843404">
                <a:moveTo>
                  <a:pt x="0" y="1842875"/>
                </a:moveTo>
                <a:lnTo>
                  <a:pt x="18240282" y="1842875"/>
                </a:lnTo>
                <a:lnTo>
                  <a:pt x="18240282" y="0"/>
                </a:lnTo>
                <a:lnTo>
                  <a:pt x="0" y="0"/>
                </a:lnTo>
                <a:lnTo>
                  <a:pt x="0" y="1842875"/>
                </a:lnTo>
                <a:close/>
              </a:path>
            </a:pathLst>
          </a:custGeom>
          <a:solidFill>
            <a:srgbClr val="F4F4F4">
              <a:alpha val="846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/>
          <p:cNvSpPr/>
          <p:nvPr userDrawn="1"/>
        </p:nvSpPr>
        <p:spPr>
          <a:xfrm>
            <a:off x="1089087" y="9832350"/>
            <a:ext cx="1036617" cy="1183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/>
          <p:cNvSpPr txBox="1"/>
          <p:nvPr userDrawn="1"/>
        </p:nvSpPr>
        <p:spPr>
          <a:xfrm>
            <a:off x="2533954" y="10123116"/>
            <a:ext cx="6222696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Grupa Uczelni</a:t>
            </a:r>
            <a:r>
              <a:rPr sz="1650" b="1" spc="-6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Vistula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Praktyczna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wiedza. Biznesowe podejście. Globalne</a:t>
            </a:r>
            <a:r>
              <a:rPr sz="1650" spc="8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możliwości.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17" name="object 13"/>
          <p:cNvSpPr/>
          <p:nvPr userDrawn="1"/>
        </p:nvSpPr>
        <p:spPr>
          <a:xfrm>
            <a:off x="18240281" y="9444739"/>
            <a:ext cx="1864360" cy="1864360"/>
          </a:xfrm>
          <a:custGeom>
            <a:avLst/>
            <a:gdLst/>
            <a:ahLst/>
            <a:cxnLst/>
            <a:rect l="l" t="t" r="r" b="b"/>
            <a:pathLst>
              <a:path w="1864359" h="1864359">
                <a:moveTo>
                  <a:pt x="0" y="0"/>
                </a:moveTo>
                <a:lnTo>
                  <a:pt x="1863817" y="0"/>
                </a:lnTo>
                <a:lnTo>
                  <a:pt x="1863817" y="1863817"/>
                </a:lnTo>
                <a:lnTo>
                  <a:pt x="0" y="1863817"/>
                </a:lnTo>
                <a:lnTo>
                  <a:pt x="0" y="0"/>
                </a:lnTo>
                <a:close/>
              </a:path>
            </a:pathLst>
          </a:custGeom>
          <a:solidFill>
            <a:srgbClr val="485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4"/>
          <p:cNvSpPr txBox="1"/>
          <p:nvPr userDrawn="1"/>
        </p:nvSpPr>
        <p:spPr>
          <a:xfrm>
            <a:off x="18729757" y="10133587"/>
            <a:ext cx="8854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fld id="{DC201D2C-EC4B-D84C-B923-C07FC19B6A48}" type="slidenum">
              <a:rPr lang="pl-PL" sz="2800" b="1" smtClean="0">
                <a:solidFill>
                  <a:srgbClr val="FFFFFF"/>
                </a:solidFill>
                <a:latin typeface="Roboto Condensed"/>
                <a:cs typeface="Roboto Condensed"/>
              </a:rPr>
              <a:pPr algn="ctr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z="2800" dirty="0">
              <a:latin typeface="Roboto Condensed"/>
              <a:cs typeface="Roboto Condensed"/>
            </a:endParaRPr>
          </a:p>
        </p:txBody>
      </p:sp>
      <p:sp>
        <p:nvSpPr>
          <p:cNvPr id="19" name="object 15"/>
          <p:cNvSpPr txBox="1"/>
          <p:nvPr userDrawn="1"/>
        </p:nvSpPr>
        <p:spPr>
          <a:xfrm>
            <a:off x="14355584" y="10123116"/>
            <a:ext cx="3215640" cy="522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Czytaj więcej</a:t>
            </a:r>
            <a:r>
              <a:rPr sz="1650" b="1" spc="-5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na: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  <a:hlinkClick r:id="rId3"/>
              </a:rPr>
              <a:t>www.vistula.edu.pl</a:t>
            </a: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20" name="object 16"/>
          <p:cNvSpPr/>
          <p:nvPr userDrawn="1"/>
        </p:nvSpPr>
        <p:spPr>
          <a:xfrm>
            <a:off x="13910571" y="10167229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544"/>
                </a:lnTo>
              </a:path>
            </a:pathLst>
          </a:custGeom>
          <a:ln w="10470">
            <a:solidFill>
              <a:srgbClr val="139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Symbol zastępczy tekstu 18"/>
          <p:cNvSpPr>
            <a:spLocks noGrp="1"/>
          </p:cNvSpPr>
          <p:nvPr>
            <p:ph type="body" sz="quarter" idx="12"/>
          </p:nvPr>
        </p:nvSpPr>
        <p:spPr>
          <a:xfrm>
            <a:off x="1243013" y="2694573"/>
            <a:ext cx="8275637" cy="2154436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2" name="Symbol zastępczy wykresu 21"/>
          <p:cNvSpPr>
            <a:spLocks noGrp="1"/>
          </p:cNvSpPr>
          <p:nvPr>
            <p:ph type="chart" sz="quarter" idx="13"/>
          </p:nvPr>
        </p:nvSpPr>
        <p:spPr>
          <a:xfrm>
            <a:off x="9975850" y="1119188"/>
            <a:ext cx="9639300" cy="7888287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62" r:id="rId7"/>
    <p:sldLayoutId id="2147483661" r:id="rId8"/>
    <p:sldLayoutId id="2147483663" r:id="rId9"/>
    <p:sldLayoutId id="2147483672" r:id="rId10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tula.edu.pl/en/students/safety-on-vistula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1974850" y="2128609"/>
            <a:ext cx="4724400" cy="3018879"/>
          </a:xfrm>
        </p:spPr>
        <p:txBody>
          <a:bodyPr/>
          <a:lstStyle/>
          <a:p>
            <a:r>
              <a:rPr lang="pl-PL" sz="8000" dirty="0"/>
              <a:t>SAF</a:t>
            </a:r>
            <a:r>
              <a:rPr lang="en-US" sz="8000" dirty="0"/>
              <a:t>E</a:t>
            </a:r>
            <a:endParaRPr lang="pl-PL" sz="8000" dirty="0"/>
          </a:p>
          <a:p>
            <a:r>
              <a:rPr lang="pl-PL" sz="8000" dirty="0"/>
              <a:t>VISTULA</a:t>
            </a:r>
          </a:p>
          <a:p>
            <a:endParaRPr lang="pl-PL" sz="8000" dirty="0"/>
          </a:p>
          <a:p>
            <a:r>
              <a:rPr lang="pl-PL" sz="7200" dirty="0"/>
              <a:t>202</a:t>
            </a:r>
            <a:r>
              <a:rPr lang="en-US" sz="7200" dirty="0"/>
              <a:t>3</a:t>
            </a:r>
            <a:r>
              <a:rPr lang="pl-PL" sz="7200" dirty="0"/>
              <a:t>/202</a:t>
            </a:r>
            <a:r>
              <a:rPr lang="en-US" sz="7200" dirty="0"/>
              <a:t>4</a:t>
            </a:r>
            <a:endParaRPr lang="pl-PL" sz="7200" dirty="0"/>
          </a:p>
        </p:txBody>
      </p:sp>
      <p:sp>
        <p:nvSpPr>
          <p:cNvPr id="5" name="object 3"/>
          <p:cNvSpPr/>
          <p:nvPr/>
        </p:nvSpPr>
        <p:spPr>
          <a:xfrm>
            <a:off x="1060450" y="2120354"/>
            <a:ext cx="304800" cy="2543721"/>
          </a:xfrm>
          <a:custGeom>
            <a:avLst/>
            <a:gdLst/>
            <a:ahLst/>
            <a:cxnLst/>
            <a:rect l="l" t="t" r="r" b="b"/>
            <a:pathLst>
              <a:path w="251459" h="3581400">
                <a:moveTo>
                  <a:pt x="0" y="0"/>
                </a:moveTo>
                <a:lnTo>
                  <a:pt x="0" y="3581042"/>
                </a:lnTo>
                <a:lnTo>
                  <a:pt x="251301" y="3581042"/>
                </a:lnTo>
                <a:lnTo>
                  <a:pt x="251301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>
              <a:solidFill>
                <a:srgbClr val="139EB8"/>
              </a:solidFill>
            </a:endParaRPr>
          </a:p>
        </p:txBody>
      </p:sp>
      <p:sp>
        <p:nvSpPr>
          <p:cNvPr id="6" name="object 4"/>
          <p:cNvSpPr/>
          <p:nvPr/>
        </p:nvSpPr>
        <p:spPr>
          <a:xfrm>
            <a:off x="9916266" y="305"/>
            <a:ext cx="10219584" cy="8816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9884516" y="8816485"/>
            <a:ext cx="2552592" cy="2492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9884516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2C97DC">
              <a:alpha val="751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12439412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21B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13251073" y="9601027"/>
            <a:ext cx="922655" cy="923290"/>
          </a:xfrm>
          <a:custGeom>
            <a:avLst/>
            <a:gdLst/>
            <a:ahLst/>
            <a:cxnLst/>
            <a:rect l="l" t="t" r="r" b="b"/>
            <a:pathLst>
              <a:path w="922655" h="923290">
                <a:moveTo>
                  <a:pt x="498068" y="707622"/>
                </a:moveTo>
                <a:lnTo>
                  <a:pt x="424280" y="707622"/>
                </a:lnTo>
                <a:lnTo>
                  <a:pt x="229050" y="902988"/>
                </a:lnTo>
                <a:lnTo>
                  <a:pt x="229050" y="912223"/>
                </a:lnTo>
                <a:lnTo>
                  <a:pt x="238275" y="921448"/>
                </a:lnTo>
                <a:lnTo>
                  <a:pt x="241353" y="922987"/>
                </a:lnTo>
                <a:lnTo>
                  <a:pt x="250568" y="922987"/>
                </a:lnTo>
                <a:lnTo>
                  <a:pt x="253646" y="921448"/>
                </a:lnTo>
                <a:lnTo>
                  <a:pt x="445808" y="729161"/>
                </a:lnTo>
                <a:lnTo>
                  <a:pt x="519592" y="729161"/>
                </a:lnTo>
                <a:lnTo>
                  <a:pt x="498068" y="707622"/>
                </a:lnTo>
                <a:close/>
              </a:path>
              <a:path w="922655" h="923290">
                <a:moveTo>
                  <a:pt x="519592" y="729161"/>
                </a:moveTo>
                <a:lnTo>
                  <a:pt x="476550" y="729161"/>
                </a:lnTo>
                <a:lnTo>
                  <a:pt x="668702" y="921448"/>
                </a:lnTo>
                <a:lnTo>
                  <a:pt x="671780" y="922987"/>
                </a:lnTo>
                <a:lnTo>
                  <a:pt x="681005" y="922987"/>
                </a:lnTo>
                <a:lnTo>
                  <a:pt x="684073" y="921448"/>
                </a:lnTo>
                <a:lnTo>
                  <a:pt x="693298" y="912223"/>
                </a:lnTo>
                <a:lnTo>
                  <a:pt x="693298" y="902988"/>
                </a:lnTo>
                <a:lnTo>
                  <a:pt x="519592" y="729161"/>
                </a:lnTo>
                <a:close/>
              </a:path>
              <a:path w="922655" h="923290">
                <a:moveTo>
                  <a:pt x="476550" y="729161"/>
                </a:moveTo>
                <a:lnTo>
                  <a:pt x="445808" y="729161"/>
                </a:lnTo>
                <a:lnTo>
                  <a:pt x="445808" y="886067"/>
                </a:lnTo>
                <a:lnTo>
                  <a:pt x="451954" y="892224"/>
                </a:lnTo>
                <a:lnTo>
                  <a:pt x="470394" y="892224"/>
                </a:lnTo>
                <a:lnTo>
                  <a:pt x="476550" y="886067"/>
                </a:lnTo>
                <a:lnTo>
                  <a:pt x="476550" y="729161"/>
                </a:lnTo>
                <a:close/>
              </a:path>
              <a:path w="922655" h="923290">
                <a:moveTo>
                  <a:pt x="916202" y="61526"/>
                </a:moveTo>
                <a:lnTo>
                  <a:pt x="6146" y="61526"/>
                </a:lnTo>
                <a:lnTo>
                  <a:pt x="0" y="67683"/>
                </a:lnTo>
                <a:lnTo>
                  <a:pt x="0" y="701476"/>
                </a:lnTo>
                <a:lnTo>
                  <a:pt x="6146" y="707622"/>
                </a:lnTo>
                <a:lnTo>
                  <a:pt x="916202" y="707622"/>
                </a:lnTo>
                <a:lnTo>
                  <a:pt x="922348" y="701476"/>
                </a:lnTo>
                <a:lnTo>
                  <a:pt x="922348" y="676858"/>
                </a:lnTo>
                <a:lnTo>
                  <a:pt x="30752" y="676858"/>
                </a:lnTo>
                <a:lnTo>
                  <a:pt x="30752" y="92300"/>
                </a:lnTo>
                <a:lnTo>
                  <a:pt x="922348" y="92300"/>
                </a:lnTo>
                <a:lnTo>
                  <a:pt x="922348" y="67683"/>
                </a:lnTo>
                <a:lnTo>
                  <a:pt x="916202" y="61526"/>
                </a:lnTo>
                <a:close/>
              </a:path>
              <a:path w="922655" h="923290">
                <a:moveTo>
                  <a:pt x="922348" y="92300"/>
                </a:moveTo>
                <a:lnTo>
                  <a:pt x="891606" y="92300"/>
                </a:lnTo>
                <a:lnTo>
                  <a:pt x="891606" y="676858"/>
                </a:lnTo>
                <a:lnTo>
                  <a:pt x="922348" y="676858"/>
                </a:lnTo>
                <a:lnTo>
                  <a:pt x="922348" y="92300"/>
                </a:lnTo>
                <a:close/>
              </a:path>
              <a:path w="922655" h="923290">
                <a:moveTo>
                  <a:pt x="854706" y="615321"/>
                </a:moveTo>
                <a:lnTo>
                  <a:pt x="713287" y="615321"/>
                </a:lnTo>
                <a:lnTo>
                  <a:pt x="707140" y="621478"/>
                </a:lnTo>
                <a:lnTo>
                  <a:pt x="707140" y="639938"/>
                </a:lnTo>
                <a:lnTo>
                  <a:pt x="713287" y="646095"/>
                </a:lnTo>
                <a:lnTo>
                  <a:pt x="854706" y="646095"/>
                </a:lnTo>
                <a:lnTo>
                  <a:pt x="860863" y="639938"/>
                </a:lnTo>
                <a:lnTo>
                  <a:pt x="860863" y="621478"/>
                </a:lnTo>
                <a:lnTo>
                  <a:pt x="854706" y="615321"/>
                </a:lnTo>
                <a:close/>
              </a:path>
              <a:path w="922655" h="923290">
                <a:moveTo>
                  <a:pt x="854706" y="553794"/>
                </a:moveTo>
                <a:lnTo>
                  <a:pt x="774772" y="553794"/>
                </a:lnTo>
                <a:lnTo>
                  <a:pt x="768625" y="559941"/>
                </a:lnTo>
                <a:lnTo>
                  <a:pt x="768625" y="578401"/>
                </a:lnTo>
                <a:lnTo>
                  <a:pt x="774772" y="584558"/>
                </a:lnTo>
                <a:lnTo>
                  <a:pt x="854706" y="584558"/>
                </a:lnTo>
                <a:lnTo>
                  <a:pt x="860863" y="578401"/>
                </a:lnTo>
                <a:lnTo>
                  <a:pt x="860863" y="559941"/>
                </a:lnTo>
                <a:lnTo>
                  <a:pt x="854706" y="553794"/>
                </a:lnTo>
                <a:close/>
              </a:path>
              <a:path w="922655" h="923290">
                <a:moveTo>
                  <a:pt x="777850" y="507638"/>
                </a:moveTo>
                <a:lnTo>
                  <a:pt x="144508" y="507638"/>
                </a:lnTo>
                <a:lnTo>
                  <a:pt x="138351" y="513795"/>
                </a:lnTo>
                <a:lnTo>
                  <a:pt x="138351" y="532256"/>
                </a:lnTo>
                <a:lnTo>
                  <a:pt x="144508" y="538412"/>
                </a:lnTo>
                <a:lnTo>
                  <a:pt x="777850" y="538412"/>
                </a:lnTo>
                <a:lnTo>
                  <a:pt x="783997" y="532256"/>
                </a:lnTo>
                <a:lnTo>
                  <a:pt x="783997" y="513795"/>
                </a:lnTo>
                <a:lnTo>
                  <a:pt x="777850" y="507638"/>
                </a:lnTo>
                <a:close/>
              </a:path>
              <a:path w="922655" h="923290">
                <a:moveTo>
                  <a:pt x="255185" y="353811"/>
                </a:moveTo>
                <a:lnTo>
                  <a:pt x="175251" y="353811"/>
                </a:lnTo>
                <a:lnTo>
                  <a:pt x="169104" y="359968"/>
                </a:lnTo>
                <a:lnTo>
                  <a:pt x="169104" y="507638"/>
                </a:lnTo>
                <a:lnTo>
                  <a:pt x="199847" y="507638"/>
                </a:lnTo>
                <a:lnTo>
                  <a:pt x="199847" y="384574"/>
                </a:lnTo>
                <a:lnTo>
                  <a:pt x="261332" y="384574"/>
                </a:lnTo>
                <a:lnTo>
                  <a:pt x="261332" y="359968"/>
                </a:lnTo>
                <a:lnTo>
                  <a:pt x="255185" y="353811"/>
                </a:lnTo>
                <a:close/>
              </a:path>
              <a:path w="922655" h="923290">
                <a:moveTo>
                  <a:pt x="261332" y="384574"/>
                </a:moveTo>
                <a:lnTo>
                  <a:pt x="230589" y="384574"/>
                </a:lnTo>
                <a:lnTo>
                  <a:pt x="230589" y="507638"/>
                </a:lnTo>
                <a:lnTo>
                  <a:pt x="261332" y="507638"/>
                </a:lnTo>
                <a:lnTo>
                  <a:pt x="261332" y="384574"/>
                </a:lnTo>
                <a:close/>
              </a:path>
              <a:path w="922655" h="923290">
                <a:moveTo>
                  <a:pt x="378166" y="276892"/>
                </a:moveTo>
                <a:lnTo>
                  <a:pt x="298231" y="276892"/>
                </a:lnTo>
                <a:lnTo>
                  <a:pt x="292085" y="283048"/>
                </a:lnTo>
                <a:lnTo>
                  <a:pt x="292085" y="507638"/>
                </a:lnTo>
                <a:lnTo>
                  <a:pt x="322827" y="507638"/>
                </a:lnTo>
                <a:lnTo>
                  <a:pt x="322827" y="307666"/>
                </a:lnTo>
                <a:lnTo>
                  <a:pt x="384312" y="307666"/>
                </a:lnTo>
                <a:lnTo>
                  <a:pt x="384312" y="283048"/>
                </a:lnTo>
                <a:lnTo>
                  <a:pt x="378166" y="276892"/>
                </a:lnTo>
                <a:close/>
              </a:path>
              <a:path w="922655" h="923290">
                <a:moveTo>
                  <a:pt x="384312" y="307666"/>
                </a:moveTo>
                <a:lnTo>
                  <a:pt x="353570" y="307666"/>
                </a:lnTo>
                <a:lnTo>
                  <a:pt x="353570" y="507638"/>
                </a:lnTo>
                <a:lnTo>
                  <a:pt x="384312" y="507638"/>
                </a:lnTo>
                <a:lnTo>
                  <a:pt x="384312" y="307666"/>
                </a:lnTo>
                <a:close/>
              </a:path>
              <a:path w="922655" h="923290">
                <a:moveTo>
                  <a:pt x="501147" y="353811"/>
                </a:moveTo>
                <a:lnTo>
                  <a:pt x="421212" y="353811"/>
                </a:lnTo>
                <a:lnTo>
                  <a:pt x="415055" y="359968"/>
                </a:lnTo>
                <a:lnTo>
                  <a:pt x="415055" y="507638"/>
                </a:lnTo>
                <a:lnTo>
                  <a:pt x="445808" y="507638"/>
                </a:lnTo>
                <a:lnTo>
                  <a:pt x="445808" y="384574"/>
                </a:lnTo>
                <a:lnTo>
                  <a:pt x="507293" y="384574"/>
                </a:lnTo>
                <a:lnTo>
                  <a:pt x="507293" y="359968"/>
                </a:lnTo>
                <a:lnTo>
                  <a:pt x="501147" y="353811"/>
                </a:lnTo>
                <a:close/>
              </a:path>
              <a:path w="922655" h="923290">
                <a:moveTo>
                  <a:pt x="507293" y="384574"/>
                </a:moveTo>
                <a:lnTo>
                  <a:pt x="476550" y="384574"/>
                </a:lnTo>
                <a:lnTo>
                  <a:pt x="476550" y="507638"/>
                </a:lnTo>
                <a:lnTo>
                  <a:pt x="507293" y="507638"/>
                </a:lnTo>
                <a:lnTo>
                  <a:pt x="507293" y="384574"/>
                </a:lnTo>
                <a:close/>
              </a:path>
              <a:path w="922655" h="923290">
                <a:moveTo>
                  <a:pt x="624127" y="276892"/>
                </a:moveTo>
                <a:lnTo>
                  <a:pt x="544192" y="276892"/>
                </a:lnTo>
                <a:lnTo>
                  <a:pt x="538035" y="283048"/>
                </a:lnTo>
                <a:lnTo>
                  <a:pt x="538035" y="507638"/>
                </a:lnTo>
                <a:lnTo>
                  <a:pt x="568778" y="507638"/>
                </a:lnTo>
                <a:lnTo>
                  <a:pt x="568778" y="307666"/>
                </a:lnTo>
                <a:lnTo>
                  <a:pt x="630274" y="307666"/>
                </a:lnTo>
                <a:lnTo>
                  <a:pt x="630274" y="283048"/>
                </a:lnTo>
                <a:lnTo>
                  <a:pt x="624127" y="276892"/>
                </a:lnTo>
                <a:close/>
              </a:path>
              <a:path w="922655" h="923290">
                <a:moveTo>
                  <a:pt x="630274" y="307666"/>
                </a:moveTo>
                <a:lnTo>
                  <a:pt x="599531" y="307666"/>
                </a:lnTo>
                <a:lnTo>
                  <a:pt x="599531" y="507638"/>
                </a:lnTo>
                <a:lnTo>
                  <a:pt x="630274" y="507638"/>
                </a:lnTo>
                <a:lnTo>
                  <a:pt x="630274" y="307666"/>
                </a:lnTo>
                <a:close/>
              </a:path>
              <a:path w="922655" h="923290">
                <a:moveTo>
                  <a:pt x="747108" y="353811"/>
                </a:moveTo>
                <a:lnTo>
                  <a:pt x="667173" y="353811"/>
                </a:lnTo>
                <a:lnTo>
                  <a:pt x="661026" y="359968"/>
                </a:lnTo>
                <a:lnTo>
                  <a:pt x="661026" y="507638"/>
                </a:lnTo>
                <a:lnTo>
                  <a:pt x="691759" y="507638"/>
                </a:lnTo>
                <a:lnTo>
                  <a:pt x="691759" y="384574"/>
                </a:lnTo>
                <a:lnTo>
                  <a:pt x="753254" y="384574"/>
                </a:lnTo>
                <a:lnTo>
                  <a:pt x="753254" y="359968"/>
                </a:lnTo>
                <a:lnTo>
                  <a:pt x="747108" y="353811"/>
                </a:lnTo>
                <a:close/>
              </a:path>
              <a:path w="922655" h="923290">
                <a:moveTo>
                  <a:pt x="753254" y="384574"/>
                </a:moveTo>
                <a:lnTo>
                  <a:pt x="722512" y="384574"/>
                </a:lnTo>
                <a:lnTo>
                  <a:pt x="722512" y="507638"/>
                </a:lnTo>
                <a:lnTo>
                  <a:pt x="753254" y="507638"/>
                </a:lnTo>
                <a:lnTo>
                  <a:pt x="753254" y="384574"/>
                </a:lnTo>
                <a:close/>
              </a:path>
              <a:path w="922655" h="923290">
                <a:moveTo>
                  <a:pt x="138351" y="221511"/>
                </a:moveTo>
                <a:lnTo>
                  <a:pt x="107609" y="221511"/>
                </a:lnTo>
                <a:lnTo>
                  <a:pt x="107609" y="301509"/>
                </a:lnTo>
                <a:lnTo>
                  <a:pt x="113755" y="307666"/>
                </a:lnTo>
                <a:lnTo>
                  <a:pt x="132205" y="307666"/>
                </a:lnTo>
                <a:lnTo>
                  <a:pt x="138351" y="301509"/>
                </a:lnTo>
                <a:lnTo>
                  <a:pt x="138351" y="221511"/>
                </a:lnTo>
                <a:close/>
              </a:path>
              <a:path w="922655" h="923290">
                <a:moveTo>
                  <a:pt x="212139" y="159984"/>
                </a:moveTo>
                <a:lnTo>
                  <a:pt x="169104" y="159984"/>
                </a:lnTo>
                <a:lnTo>
                  <a:pt x="199847" y="190748"/>
                </a:lnTo>
                <a:lnTo>
                  <a:pt x="199847" y="301509"/>
                </a:lnTo>
                <a:lnTo>
                  <a:pt x="205993" y="307666"/>
                </a:lnTo>
                <a:lnTo>
                  <a:pt x="224443" y="307666"/>
                </a:lnTo>
                <a:lnTo>
                  <a:pt x="230589" y="301509"/>
                </a:lnTo>
                <a:lnTo>
                  <a:pt x="230589" y="221511"/>
                </a:lnTo>
                <a:lnTo>
                  <a:pt x="273629" y="221511"/>
                </a:lnTo>
                <a:lnTo>
                  <a:pt x="228610" y="176455"/>
                </a:lnTo>
                <a:lnTo>
                  <a:pt x="227364" y="174225"/>
                </a:lnTo>
                <a:lnTo>
                  <a:pt x="225574" y="172434"/>
                </a:lnTo>
                <a:lnTo>
                  <a:pt x="223343" y="171198"/>
                </a:lnTo>
                <a:lnTo>
                  <a:pt x="212139" y="159984"/>
                </a:lnTo>
                <a:close/>
              </a:path>
              <a:path w="922655" h="923290">
                <a:moveTo>
                  <a:pt x="173711" y="121525"/>
                </a:moveTo>
                <a:lnTo>
                  <a:pt x="164487" y="121525"/>
                </a:lnTo>
                <a:lnTo>
                  <a:pt x="114844" y="171198"/>
                </a:lnTo>
                <a:lnTo>
                  <a:pt x="112614" y="172434"/>
                </a:lnTo>
                <a:lnTo>
                  <a:pt x="110834" y="174225"/>
                </a:lnTo>
                <a:lnTo>
                  <a:pt x="109588" y="176455"/>
                </a:lnTo>
                <a:lnTo>
                  <a:pt x="59956" y="226129"/>
                </a:lnTo>
                <a:lnTo>
                  <a:pt x="59956" y="235364"/>
                </a:lnTo>
                <a:lnTo>
                  <a:pt x="72249" y="247667"/>
                </a:lnTo>
                <a:lnTo>
                  <a:pt x="81473" y="247667"/>
                </a:lnTo>
                <a:lnTo>
                  <a:pt x="107609" y="221511"/>
                </a:lnTo>
                <a:lnTo>
                  <a:pt x="138351" y="221511"/>
                </a:lnTo>
                <a:lnTo>
                  <a:pt x="138351" y="190748"/>
                </a:lnTo>
                <a:lnTo>
                  <a:pt x="169104" y="159984"/>
                </a:lnTo>
                <a:lnTo>
                  <a:pt x="212139" y="159984"/>
                </a:lnTo>
                <a:lnTo>
                  <a:pt x="173711" y="121525"/>
                </a:lnTo>
                <a:close/>
              </a:path>
              <a:path w="922655" h="923290">
                <a:moveTo>
                  <a:pt x="273629" y="221511"/>
                </a:moveTo>
                <a:lnTo>
                  <a:pt x="230589" y="221511"/>
                </a:lnTo>
                <a:lnTo>
                  <a:pt x="253646" y="244589"/>
                </a:lnTo>
                <a:lnTo>
                  <a:pt x="256725" y="246128"/>
                </a:lnTo>
                <a:lnTo>
                  <a:pt x="265950" y="246128"/>
                </a:lnTo>
                <a:lnTo>
                  <a:pt x="269017" y="244589"/>
                </a:lnTo>
                <a:lnTo>
                  <a:pt x="278242" y="235364"/>
                </a:lnTo>
                <a:lnTo>
                  <a:pt x="278242" y="226129"/>
                </a:lnTo>
                <a:lnTo>
                  <a:pt x="273629" y="221511"/>
                </a:lnTo>
                <a:close/>
              </a:path>
              <a:path w="922655" h="923290">
                <a:moveTo>
                  <a:pt x="470404" y="0"/>
                </a:moveTo>
                <a:lnTo>
                  <a:pt x="451954" y="0"/>
                </a:lnTo>
                <a:lnTo>
                  <a:pt x="445808" y="6156"/>
                </a:lnTo>
                <a:lnTo>
                  <a:pt x="445808" y="61526"/>
                </a:lnTo>
                <a:lnTo>
                  <a:pt x="476550" y="61526"/>
                </a:lnTo>
                <a:lnTo>
                  <a:pt x="476550" y="6156"/>
                </a:lnTo>
                <a:lnTo>
                  <a:pt x="4704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/>
          <p:cNvSpPr/>
          <p:nvPr/>
        </p:nvSpPr>
        <p:spPr>
          <a:xfrm>
            <a:off x="15667753" y="9416646"/>
            <a:ext cx="1198916" cy="13716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/>
          <p:nvPr/>
        </p:nvSpPr>
        <p:spPr>
          <a:xfrm>
            <a:off x="17549203" y="8816485"/>
            <a:ext cx="2552592" cy="24920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/>
          <p:nvPr/>
        </p:nvSpPr>
        <p:spPr>
          <a:xfrm>
            <a:off x="17549203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9E5EBD">
              <a:alpha val="751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196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1379538" y="854075"/>
            <a:ext cx="7300912" cy="2354785"/>
          </a:xfrm>
        </p:spPr>
        <p:txBody>
          <a:bodyPr/>
          <a:lstStyle/>
          <a:p>
            <a:r>
              <a:rPr lang="pl-PL" sz="4400" u="sng" dirty="0" err="1"/>
              <a:t>Emergency</a:t>
            </a:r>
            <a:r>
              <a:rPr lang="pl-PL" sz="4400" u="sng" dirty="0"/>
              <a:t> Telephone </a:t>
            </a:r>
            <a:r>
              <a:rPr lang="pl-PL" sz="4400" u="sng" dirty="0" err="1"/>
              <a:t>Numbers</a:t>
            </a:r>
            <a:endParaRPr lang="pl-PL" sz="4400" u="sng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1379538" y="2053590"/>
            <a:ext cx="7300912" cy="3620136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r>
              <a:rPr lang="pl-PL" sz="3200" dirty="0" err="1"/>
              <a:t>If</a:t>
            </a:r>
            <a:r>
              <a:rPr lang="pl-PL" sz="3200" dirty="0"/>
              <a:t> </a:t>
            </a:r>
            <a:r>
              <a:rPr lang="pl-PL" sz="3200" dirty="0" err="1"/>
              <a:t>you</a:t>
            </a:r>
            <a:r>
              <a:rPr lang="pl-PL" sz="3200" dirty="0"/>
              <a:t> </a:t>
            </a:r>
            <a:r>
              <a:rPr lang="pl-PL" sz="3200" dirty="0" err="1"/>
              <a:t>feel</a:t>
            </a:r>
            <a:r>
              <a:rPr lang="pl-PL" sz="3200" dirty="0"/>
              <a:t> </a:t>
            </a:r>
            <a:r>
              <a:rPr lang="pl-PL" sz="3200" dirty="0" err="1"/>
              <a:t>threatened</a:t>
            </a:r>
            <a:r>
              <a:rPr lang="pl-PL" sz="3200" dirty="0"/>
              <a:t>, </a:t>
            </a:r>
            <a:r>
              <a:rPr lang="pl-PL" sz="3200" dirty="0" err="1"/>
              <a:t>something</a:t>
            </a:r>
            <a:r>
              <a:rPr lang="pl-PL" sz="3200" dirty="0"/>
              <a:t> </a:t>
            </a:r>
            <a:r>
              <a:rPr lang="pl-PL" sz="3200" dirty="0" err="1"/>
              <a:t>dangerous</a:t>
            </a:r>
            <a:r>
              <a:rPr lang="pl-PL" sz="3200" dirty="0"/>
              <a:t> </a:t>
            </a:r>
            <a:r>
              <a:rPr lang="pl-PL" sz="3200" dirty="0" err="1"/>
              <a:t>happened</a:t>
            </a:r>
            <a:r>
              <a:rPr lang="pl-PL" sz="3200" dirty="0"/>
              <a:t> to </a:t>
            </a:r>
            <a:r>
              <a:rPr lang="pl-PL" sz="3200" dirty="0" err="1"/>
              <a:t>you</a:t>
            </a:r>
            <a:r>
              <a:rPr lang="pl-PL" sz="3200" dirty="0"/>
              <a:t> </a:t>
            </a:r>
            <a:r>
              <a:rPr lang="pl-PL" sz="3200" dirty="0" err="1"/>
              <a:t>or</a:t>
            </a:r>
            <a:r>
              <a:rPr lang="pl-PL" sz="3200" dirty="0"/>
              <a:t> </a:t>
            </a:r>
            <a:r>
              <a:rPr lang="pl-PL" sz="3200" dirty="0" err="1"/>
              <a:t>you</a:t>
            </a:r>
            <a:r>
              <a:rPr lang="pl-PL" sz="3200" dirty="0"/>
              <a:t> </a:t>
            </a:r>
            <a:r>
              <a:rPr lang="pl-PL" sz="3200" dirty="0" err="1"/>
              <a:t>witnessed</a:t>
            </a:r>
            <a:r>
              <a:rPr lang="pl-PL" sz="3200" dirty="0"/>
              <a:t> a </a:t>
            </a:r>
            <a:r>
              <a:rPr lang="pl-PL" sz="3200" dirty="0" err="1"/>
              <a:t>crime</a:t>
            </a:r>
            <a:r>
              <a:rPr lang="pl-PL" sz="3200" dirty="0"/>
              <a:t>/</a:t>
            </a:r>
            <a:r>
              <a:rPr lang="pl-PL" sz="3200" dirty="0" err="1"/>
              <a:t>accident</a:t>
            </a:r>
            <a:r>
              <a:rPr lang="pl-PL" sz="3200" dirty="0"/>
              <a:t>, </a:t>
            </a:r>
            <a:r>
              <a:rPr lang="pl-PL" sz="3200" dirty="0" err="1"/>
              <a:t>immediately</a:t>
            </a:r>
            <a:r>
              <a:rPr lang="pl-PL" sz="3200" dirty="0"/>
              <a:t> </a:t>
            </a:r>
            <a:r>
              <a:rPr lang="pl-PL" sz="3200" dirty="0" err="1"/>
              <a:t>call</a:t>
            </a:r>
            <a:r>
              <a:rPr lang="pl-PL" sz="3200" dirty="0"/>
              <a:t>:</a:t>
            </a:r>
          </a:p>
          <a:p>
            <a:endParaRPr lang="pl-PL" sz="3200" dirty="0"/>
          </a:p>
          <a:p>
            <a:pPr marL="457200" indent="-457200">
              <a:buFontTx/>
              <a:buChar char="-"/>
            </a:pPr>
            <a:r>
              <a:rPr lang="pl-PL" sz="3200" dirty="0"/>
              <a:t>112 (General </a:t>
            </a:r>
            <a:r>
              <a:rPr lang="pl-PL" sz="3200" dirty="0" err="1"/>
              <a:t>Emergency</a:t>
            </a:r>
            <a:r>
              <a:rPr lang="pl-PL" sz="3200" dirty="0"/>
              <a:t> </a:t>
            </a:r>
            <a:r>
              <a:rPr lang="pl-PL" sz="3200" dirty="0" err="1"/>
              <a:t>Number</a:t>
            </a:r>
            <a:r>
              <a:rPr lang="pl-PL" sz="3200" dirty="0"/>
              <a:t>)</a:t>
            </a:r>
          </a:p>
          <a:p>
            <a:r>
              <a:rPr lang="pl-PL" sz="3200" dirty="0"/>
              <a:t>			</a:t>
            </a:r>
            <a:r>
              <a:rPr lang="pl-PL" sz="3200" dirty="0" err="1"/>
              <a:t>or</a:t>
            </a:r>
            <a:endParaRPr lang="pl-PL" sz="3200" dirty="0"/>
          </a:p>
          <a:p>
            <a:r>
              <a:rPr lang="pl-PL" sz="3200" dirty="0"/>
              <a:t>-   997 (Police)</a:t>
            </a:r>
          </a:p>
          <a:p>
            <a:pPr marL="457200" indent="-457200">
              <a:buFontTx/>
              <a:buChar char="-"/>
            </a:pPr>
            <a:r>
              <a:rPr lang="pl-PL" sz="3200" dirty="0"/>
              <a:t>998 (</a:t>
            </a:r>
            <a:r>
              <a:rPr lang="pl-PL" sz="3200" dirty="0" err="1"/>
              <a:t>Fire</a:t>
            </a:r>
            <a:r>
              <a:rPr lang="pl-PL" sz="3200" dirty="0"/>
              <a:t> Brigade)</a:t>
            </a:r>
          </a:p>
          <a:p>
            <a:pPr marL="457200" indent="-457200">
              <a:buFontTx/>
              <a:buChar char="-"/>
            </a:pPr>
            <a:r>
              <a:rPr lang="pl-PL" sz="3200" dirty="0"/>
              <a:t>999 (</a:t>
            </a:r>
            <a:r>
              <a:rPr lang="pl-PL" sz="3200" dirty="0" err="1"/>
              <a:t>Ambulance</a:t>
            </a:r>
            <a:r>
              <a:rPr lang="pl-PL" sz="3200" dirty="0"/>
              <a:t>)</a:t>
            </a:r>
          </a:p>
          <a:p>
            <a:pPr marL="457200" indent="-457200">
              <a:buFontTx/>
              <a:buChar char="-"/>
            </a:pPr>
            <a:r>
              <a:rPr lang="pl-PL" sz="3200" dirty="0"/>
              <a:t>986 (City </a:t>
            </a:r>
            <a:r>
              <a:rPr lang="pl-PL" sz="3200" dirty="0" err="1"/>
              <a:t>Guard</a:t>
            </a:r>
            <a:r>
              <a:rPr lang="pl-PL" sz="3200" dirty="0"/>
              <a:t>)</a:t>
            </a:r>
          </a:p>
          <a:p>
            <a:endParaRPr lang="pl-PL" sz="3200" dirty="0"/>
          </a:p>
          <a:p>
            <a:r>
              <a:rPr lang="pl-PL" sz="3200" dirty="0">
                <a:solidFill>
                  <a:schemeClr val="accent6"/>
                </a:solidFill>
              </a:rPr>
              <a:t>Campus </a:t>
            </a:r>
            <a:r>
              <a:rPr lang="pl-PL" sz="3200" dirty="0" err="1">
                <a:solidFill>
                  <a:schemeClr val="accent6"/>
                </a:solidFill>
              </a:rPr>
              <a:t>Emergency</a:t>
            </a:r>
            <a:r>
              <a:rPr lang="pl-PL" sz="3200" dirty="0">
                <a:solidFill>
                  <a:schemeClr val="accent6"/>
                </a:solidFill>
              </a:rPr>
              <a:t> </a:t>
            </a:r>
            <a:r>
              <a:rPr lang="pl-PL" sz="3200" dirty="0" err="1">
                <a:solidFill>
                  <a:schemeClr val="accent6"/>
                </a:solidFill>
              </a:rPr>
              <a:t>Number</a:t>
            </a:r>
            <a:endParaRPr lang="pl-PL" sz="3200" dirty="0">
              <a:solidFill>
                <a:schemeClr val="accent6"/>
              </a:solidFill>
            </a:endParaRPr>
          </a:p>
          <a:p>
            <a:r>
              <a:rPr lang="pl-PL" sz="3200" dirty="0">
                <a:solidFill>
                  <a:schemeClr val="accent6"/>
                </a:solidFill>
              </a:rPr>
              <a:t>          +48 501 556 557</a:t>
            </a:r>
          </a:p>
        </p:txBody>
      </p:sp>
      <p:sp>
        <p:nvSpPr>
          <p:cNvPr id="6" name="object 4"/>
          <p:cNvSpPr/>
          <p:nvPr/>
        </p:nvSpPr>
        <p:spPr>
          <a:xfrm>
            <a:off x="747899" y="1006475"/>
            <a:ext cx="167640" cy="1047115"/>
          </a:xfrm>
          <a:custGeom>
            <a:avLst/>
            <a:gdLst/>
            <a:ahLst/>
            <a:cxnLst/>
            <a:rect l="l" t="t" r="r" b="b"/>
            <a:pathLst>
              <a:path w="167640" h="1047114">
                <a:moveTo>
                  <a:pt x="0" y="0"/>
                </a:moveTo>
                <a:lnTo>
                  <a:pt x="0" y="1047088"/>
                </a:lnTo>
                <a:lnTo>
                  <a:pt x="167534" y="1047088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9884516" y="0"/>
            <a:ext cx="10219584" cy="8816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9884516" y="8816485"/>
            <a:ext cx="2552592" cy="2492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9884516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9E5EBD">
              <a:alpha val="74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12439412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/>
          <p:cNvSpPr/>
          <p:nvPr/>
        </p:nvSpPr>
        <p:spPr>
          <a:xfrm>
            <a:off x="13251073" y="9601027"/>
            <a:ext cx="922655" cy="923290"/>
          </a:xfrm>
          <a:custGeom>
            <a:avLst/>
            <a:gdLst/>
            <a:ahLst/>
            <a:cxnLst/>
            <a:rect l="l" t="t" r="r" b="b"/>
            <a:pathLst>
              <a:path w="922655" h="923290">
                <a:moveTo>
                  <a:pt x="498068" y="707622"/>
                </a:moveTo>
                <a:lnTo>
                  <a:pt x="424280" y="707622"/>
                </a:lnTo>
                <a:lnTo>
                  <a:pt x="229050" y="902988"/>
                </a:lnTo>
                <a:lnTo>
                  <a:pt x="229050" y="912223"/>
                </a:lnTo>
                <a:lnTo>
                  <a:pt x="238275" y="921448"/>
                </a:lnTo>
                <a:lnTo>
                  <a:pt x="241353" y="922987"/>
                </a:lnTo>
                <a:lnTo>
                  <a:pt x="250568" y="922987"/>
                </a:lnTo>
                <a:lnTo>
                  <a:pt x="253646" y="921448"/>
                </a:lnTo>
                <a:lnTo>
                  <a:pt x="445808" y="729161"/>
                </a:lnTo>
                <a:lnTo>
                  <a:pt x="519592" y="729161"/>
                </a:lnTo>
                <a:lnTo>
                  <a:pt x="498068" y="707622"/>
                </a:lnTo>
                <a:close/>
              </a:path>
              <a:path w="922655" h="923290">
                <a:moveTo>
                  <a:pt x="519592" y="729161"/>
                </a:moveTo>
                <a:lnTo>
                  <a:pt x="476550" y="729161"/>
                </a:lnTo>
                <a:lnTo>
                  <a:pt x="668702" y="921448"/>
                </a:lnTo>
                <a:lnTo>
                  <a:pt x="671780" y="922987"/>
                </a:lnTo>
                <a:lnTo>
                  <a:pt x="681005" y="922987"/>
                </a:lnTo>
                <a:lnTo>
                  <a:pt x="684073" y="921448"/>
                </a:lnTo>
                <a:lnTo>
                  <a:pt x="693298" y="912223"/>
                </a:lnTo>
                <a:lnTo>
                  <a:pt x="693298" y="902988"/>
                </a:lnTo>
                <a:lnTo>
                  <a:pt x="519592" y="729161"/>
                </a:lnTo>
                <a:close/>
              </a:path>
              <a:path w="922655" h="923290">
                <a:moveTo>
                  <a:pt x="476550" y="729161"/>
                </a:moveTo>
                <a:lnTo>
                  <a:pt x="445808" y="729161"/>
                </a:lnTo>
                <a:lnTo>
                  <a:pt x="445808" y="886067"/>
                </a:lnTo>
                <a:lnTo>
                  <a:pt x="451954" y="892224"/>
                </a:lnTo>
                <a:lnTo>
                  <a:pt x="470394" y="892224"/>
                </a:lnTo>
                <a:lnTo>
                  <a:pt x="476550" y="886067"/>
                </a:lnTo>
                <a:lnTo>
                  <a:pt x="476550" y="729161"/>
                </a:lnTo>
                <a:close/>
              </a:path>
              <a:path w="922655" h="923290">
                <a:moveTo>
                  <a:pt x="916202" y="61526"/>
                </a:moveTo>
                <a:lnTo>
                  <a:pt x="6146" y="61526"/>
                </a:lnTo>
                <a:lnTo>
                  <a:pt x="0" y="67683"/>
                </a:lnTo>
                <a:lnTo>
                  <a:pt x="0" y="701476"/>
                </a:lnTo>
                <a:lnTo>
                  <a:pt x="6146" y="707622"/>
                </a:lnTo>
                <a:lnTo>
                  <a:pt x="916202" y="707622"/>
                </a:lnTo>
                <a:lnTo>
                  <a:pt x="922348" y="701476"/>
                </a:lnTo>
                <a:lnTo>
                  <a:pt x="922348" y="676858"/>
                </a:lnTo>
                <a:lnTo>
                  <a:pt x="30752" y="676858"/>
                </a:lnTo>
                <a:lnTo>
                  <a:pt x="30752" y="92300"/>
                </a:lnTo>
                <a:lnTo>
                  <a:pt x="922348" y="92300"/>
                </a:lnTo>
                <a:lnTo>
                  <a:pt x="922348" y="67683"/>
                </a:lnTo>
                <a:lnTo>
                  <a:pt x="916202" y="61526"/>
                </a:lnTo>
                <a:close/>
              </a:path>
              <a:path w="922655" h="923290">
                <a:moveTo>
                  <a:pt x="922348" y="92300"/>
                </a:moveTo>
                <a:lnTo>
                  <a:pt x="891606" y="92300"/>
                </a:lnTo>
                <a:lnTo>
                  <a:pt x="891606" y="676858"/>
                </a:lnTo>
                <a:lnTo>
                  <a:pt x="922348" y="676858"/>
                </a:lnTo>
                <a:lnTo>
                  <a:pt x="922348" y="92300"/>
                </a:lnTo>
                <a:close/>
              </a:path>
              <a:path w="922655" h="923290">
                <a:moveTo>
                  <a:pt x="854706" y="615321"/>
                </a:moveTo>
                <a:lnTo>
                  <a:pt x="713287" y="615321"/>
                </a:lnTo>
                <a:lnTo>
                  <a:pt x="707140" y="621478"/>
                </a:lnTo>
                <a:lnTo>
                  <a:pt x="707140" y="639938"/>
                </a:lnTo>
                <a:lnTo>
                  <a:pt x="713287" y="646095"/>
                </a:lnTo>
                <a:lnTo>
                  <a:pt x="854706" y="646095"/>
                </a:lnTo>
                <a:lnTo>
                  <a:pt x="860863" y="639938"/>
                </a:lnTo>
                <a:lnTo>
                  <a:pt x="860863" y="621478"/>
                </a:lnTo>
                <a:lnTo>
                  <a:pt x="854706" y="615321"/>
                </a:lnTo>
                <a:close/>
              </a:path>
              <a:path w="922655" h="923290">
                <a:moveTo>
                  <a:pt x="854706" y="553794"/>
                </a:moveTo>
                <a:lnTo>
                  <a:pt x="774772" y="553794"/>
                </a:lnTo>
                <a:lnTo>
                  <a:pt x="768625" y="559941"/>
                </a:lnTo>
                <a:lnTo>
                  <a:pt x="768625" y="578401"/>
                </a:lnTo>
                <a:lnTo>
                  <a:pt x="774772" y="584558"/>
                </a:lnTo>
                <a:lnTo>
                  <a:pt x="854706" y="584558"/>
                </a:lnTo>
                <a:lnTo>
                  <a:pt x="860863" y="578401"/>
                </a:lnTo>
                <a:lnTo>
                  <a:pt x="860863" y="559941"/>
                </a:lnTo>
                <a:lnTo>
                  <a:pt x="854706" y="553794"/>
                </a:lnTo>
                <a:close/>
              </a:path>
              <a:path w="922655" h="923290">
                <a:moveTo>
                  <a:pt x="777850" y="507638"/>
                </a:moveTo>
                <a:lnTo>
                  <a:pt x="144508" y="507638"/>
                </a:lnTo>
                <a:lnTo>
                  <a:pt x="138351" y="513795"/>
                </a:lnTo>
                <a:lnTo>
                  <a:pt x="138351" y="532256"/>
                </a:lnTo>
                <a:lnTo>
                  <a:pt x="144508" y="538412"/>
                </a:lnTo>
                <a:lnTo>
                  <a:pt x="777850" y="538412"/>
                </a:lnTo>
                <a:lnTo>
                  <a:pt x="783997" y="532256"/>
                </a:lnTo>
                <a:lnTo>
                  <a:pt x="783997" y="513795"/>
                </a:lnTo>
                <a:lnTo>
                  <a:pt x="777850" y="507638"/>
                </a:lnTo>
                <a:close/>
              </a:path>
              <a:path w="922655" h="923290">
                <a:moveTo>
                  <a:pt x="255185" y="353811"/>
                </a:moveTo>
                <a:lnTo>
                  <a:pt x="175251" y="353811"/>
                </a:lnTo>
                <a:lnTo>
                  <a:pt x="169104" y="359968"/>
                </a:lnTo>
                <a:lnTo>
                  <a:pt x="169104" y="507638"/>
                </a:lnTo>
                <a:lnTo>
                  <a:pt x="199847" y="507638"/>
                </a:lnTo>
                <a:lnTo>
                  <a:pt x="199847" y="384574"/>
                </a:lnTo>
                <a:lnTo>
                  <a:pt x="261332" y="384574"/>
                </a:lnTo>
                <a:lnTo>
                  <a:pt x="261332" y="359968"/>
                </a:lnTo>
                <a:lnTo>
                  <a:pt x="255185" y="353811"/>
                </a:lnTo>
                <a:close/>
              </a:path>
              <a:path w="922655" h="923290">
                <a:moveTo>
                  <a:pt x="261332" y="384574"/>
                </a:moveTo>
                <a:lnTo>
                  <a:pt x="230589" y="384574"/>
                </a:lnTo>
                <a:lnTo>
                  <a:pt x="230589" y="507638"/>
                </a:lnTo>
                <a:lnTo>
                  <a:pt x="261332" y="507638"/>
                </a:lnTo>
                <a:lnTo>
                  <a:pt x="261332" y="384574"/>
                </a:lnTo>
                <a:close/>
              </a:path>
              <a:path w="922655" h="923290">
                <a:moveTo>
                  <a:pt x="378166" y="276892"/>
                </a:moveTo>
                <a:lnTo>
                  <a:pt x="298231" y="276892"/>
                </a:lnTo>
                <a:lnTo>
                  <a:pt x="292085" y="283048"/>
                </a:lnTo>
                <a:lnTo>
                  <a:pt x="292085" y="507638"/>
                </a:lnTo>
                <a:lnTo>
                  <a:pt x="322827" y="507638"/>
                </a:lnTo>
                <a:lnTo>
                  <a:pt x="322827" y="307666"/>
                </a:lnTo>
                <a:lnTo>
                  <a:pt x="384312" y="307666"/>
                </a:lnTo>
                <a:lnTo>
                  <a:pt x="384312" y="283048"/>
                </a:lnTo>
                <a:lnTo>
                  <a:pt x="378166" y="276892"/>
                </a:lnTo>
                <a:close/>
              </a:path>
              <a:path w="922655" h="923290">
                <a:moveTo>
                  <a:pt x="384312" y="307666"/>
                </a:moveTo>
                <a:lnTo>
                  <a:pt x="353570" y="307666"/>
                </a:lnTo>
                <a:lnTo>
                  <a:pt x="353570" y="507638"/>
                </a:lnTo>
                <a:lnTo>
                  <a:pt x="384312" y="507638"/>
                </a:lnTo>
                <a:lnTo>
                  <a:pt x="384312" y="307666"/>
                </a:lnTo>
                <a:close/>
              </a:path>
              <a:path w="922655" h="923290">
                <a:moveTo>
                  <a:pt x="501147" y="353811"/>
                </a:moveTo>
                <a:lnTo>
                  <a:pt x="421212" y="353811"/>
                </a:lnTo>
                <a:lnTo>
                  <a:pt x="415055" y="359968"/>
                </a:lnTo>
                <a:lnTo>
                  <a:pt x="415055" y="507638"/>
                </a:lnTo>
                <a:lnTo>
                  <a:pt x="445808" y="507638"/>
                </a:lnTo>
                <a:lnTo>
                  <a:pt x="445808" y="384574"/>
                </a:lnTo>
                <a:lnTo>
                  <a:pt x="507293" y="384574"/>
                </a:lnTo>
                <a:lnTo>
                  <a:pt x="507293" y="359968"/>
                </a:lnTo>
                <a:lnTo>
                  <a:pt x="501147" y="353811"/>
                </a:lnTo>
                <a:close/>
              </a:path>
              <a:path w="922655" h="923290">
                <a:moveTo>
                  <a:pt x="507293" y="384574"/>
                </a:moveTo>
                <a:lnTo>
                  <a:pt x="476550" y="384574"/>
                </a:lnTo>
                <a:lnTo>
                  <a:pt x="476550" y="507638"/>
                </a:lnTo>
                <a:lnTo>
                  <a:pt x="507293" y="507638"/>
                </a:lnTo>
                <a:lnTo>
                  <a:pt x="507293" y="384574"/>
                </a:lnTo>
                <a:close/>
              </a:path>
              <a:path w="922655" h="923290">
                <a:moveTo>
                  <a:pt x="624127" y="276892"/>
                </a:moveTo>
                <a:lnTo>
                  <a:pt x="544192" y="276892"/>
                </a:lnTo>
                <a:lnTo>
                  <a:pt x="538035" y="283048"/>
                </a:lnTo>
                <a:lnTo>
                  <a:pt x="538035" y="507638"/>
                </a:lnTo>
                <a:lnTo>
                  <a:pt x="568778" y="507638"/>
                </a:lnTo>
                <a:lnTo>
                  <a:pt x="568778" y="307666"/>
                </a:lnTo>
                <a:lnTo>
                  <a:pt x="630274" y="307666"/>
                </a:lnTo>
                <a:lnTo>
                  <a:pt x="630274" y="283048"/>
                </a:lnTo>
                <a:lnTo>
                  <a:pt x="624127" y="276892"/>
                </a:lnTo>
                <a:close/>
              </a:path>
              <a:path w="922655" h="923290">
                <a:moveTo>
                  <a:pt x="630274" y="307666"/>
                </a:moveTo>
                <a:lnTo>
                  <a:pt x="599531" y="307666"/>
                </a:lnTo>
                <a:lnTo>
                  <a:pt x="599531" y="507638"/>
                </a:lnTo>
                <a:lnTo>
                  <a:pt x="630274" y="507638"/>
                </a:lnTo>
                <a:lnTo>
                  <a:pt x="630274" y="307666"/>
                </a:lnTo>
                <a:close/>
              </a:path>
              <a:path w="922655" h="923290">
                <a:moveTo>
                  <a:pt x="747108" y="353811"/>
                </a:moveTo>
                <a:lnTo>
                  <a:pt x="667173" y="353811"/>
                </a:lnTo>
                <a:lnTo>
                  <a:pt x="661026" y="359968"/>
                </a:lnTo>
                <a:lnTo>
                  <a:pt x="661026" y="507638"/>
                </a:lnTo>
                <a:lnTo>
                  <a:pt x="691759" y="507638"/>
                </a:lnTo>
                <a:lnTo>
                  <a:pt x="691759" y="384574"/>
                </a:lnTo>
                <a:lnTo>
                  <a:pt x="753254" y="384574"/>
                </a:lnTo>
                <a:lnTo>
                  <a:pt x="753254" y="359968"/>
                </a:lnTo>
                <a:lnTo>
                  <a:pt x="747108" y="353811"/>
                </a:lnTo>
                <a:close/>
              </a:path>
              <a:path w="922655" h="923290">
                <a:moveTo>
                  <a:pt x="753254" y="384574"/>
                </a:moveTo>
                <a:lnTo>
                  <a:pt x="722512" y="384574"/>
                </a:lnTo>
                <a:lnTo>
                  <a:pt x="722512" y="507638"/>
                </a:lnTo>
                <a:lnTo>
                  <a:pt x="753254" y="507638"/>
                </a:lnTo>
                <a:lnTo>
                  <a:pt x="753254" y="384574"/>
                </a:lnTo>
                <a:close/>
              </a:path>
              <a:path w="922655" h="923290">
                <a:moveTo>
                  <a:pt x="138351" y="221511"/>
                </a:moveTo>
                <a:lnTo>
                  <a:pt x="107609" y="221511"/>
                </a:lnTo>
                <a:lnTo>
                  <a:pt x="107609" y="301509"/>
                </a:lnTo>
                <a:lnTo>
                  <a:pt x="113755" y="307666"/>
                </a:lnTo>
                <a:lnTo>
                  <a:pt x="132205" y="307666"/>
                </a:lnTo>
                <a:lnTo>
                  <a:pt x="138351" y="301509"/>
                </a:lnTo>
                <a:lnTo>
                  <a:pt x="138351" y="221511"/>
                </a:lnTo>
                <a:close/>
              </a:path>
              <a:path w="922655" h="923290">
                <a:moveTo>
                  <a:pt x="212139" y="159984"/>
                </a:moveTo>
                <a:lnTo>
                  <a:pt x="169104" y="159984"/>
                </a:lnTo>
                <a:lnTo>
                  <a:pt x="199847" y="190748"/>
                </a:lnTo>
                <a:lnTo>
                  <a:pt x="199847" y="301509"/>
                </a:lnTo>
                <a:lnTo>
                  <a:pt x="205993" y="307666"/>
                </a:lnTo>
                <a:lnTo>
                  <a:pt x="224443" y="307666"/>
                </a:lnTo>
                <a:lnTo>
                  <a:pt x="230589" y="301509"/>
                </a:lnTo>
                <a:lnTo>
                  <a:pt x="230589" y="221511"/>
                </a:lnTo>
                <a:lnTo>
                  <a:pt x="273629" y="221511"/>
                </a:lnTo>
                <a:lnTo>
                  <a:pt x="228610" y="176455"/>
                </a:lnTo>
                <a:lnTo>
                  <a:pt x="227364" y="174225"/>
                </a:lnTo>
                <a:lnTo>
                  <a:pt x="225574" y="172434"/>
                </a:lnTo>
                <a:lnTo>
                  <a:pt x="223343" y="171198"/>
                </a:lnTo>
                <a:lnTo>
                  <a:pt x="212139" y="159984"/>
                </a:lnTo>
                <a:close/>
              </a:path>
              <a:path w="922655" h="923290">
                <a:moveTo>
                  <a:pt x="173711" y="121525"/>
                </a:moveTo>
                <a:lnTo>
                  <a:pt x="164487" y="121525"/>
                </a:lnTo>
                <a:lnTo>
                  <a:pt x="114844" y="171198"/>
                </a:lnTo>
                <a:lnTo>
                  <a:pt x="112614" y="172434"/>
                </a:lnTo>
                <a:lnTo>
                  <a:pt x="110834" y="174225"/>
                </a:lnTo>
                <a:lnTo>
                  <a:pt x="109588" y="176455"/>
                </a:lnTo>
                <a:lnTo>
                  <a:pt x="59956" y="226129"/>
                </a:lnTo>
                <a:lnTo>
                  <a:pt x="59956" y="235364"/>
                </a:lnTo>
                <a:lnTo>
                  <a:pt x="72249" y="247667"/>
                </a:lnTo>
                <a:lnTo>
                  <a:pt x="81473" y="247667"/>
                </a:lnTo>
                <a:lnTo>
                  <a:pt x="107609" y="221511"/>
                </a:lnTo>
                <a:lnTo>
                  <a:pt x="138351" y="221511"/>
                </a:lnTo>
                <a:lnTo>
                  <a:pt x="138351" y="190748"/>
                </a:lnTo>
                <a:lnTo>
                  <a:pt x="169104" y="159984"/>
                </a:lnTo>
                <a:lnTo>
                  <a:pt x="212139" y="159984"/>
                </a:lnTo>
                <a:lnTo>
                  <a:pt x="173711" y="121525"/>
                </a:lnTo>
                <a:close/>
              </a:path>
              <a:path w="922655" h="923290">
                <a:moveTo>
                  <a:pt x="273629" y="221511"/>
                </a:moveTo>
                <a:lnTo>
                  <a:pt x="230589" y="221511"/>
                </a:lnTo>
                <a:lnTo>
                  <a:pt x="253646" y="244589"/>
                </a:lnTo>
                <a:lnTo>
                  <a:pt x="256725" y="246128"/>
                </a:lnTo>
                <a:lnTo>
                  <a:pt x="265950" y="246128"/>
                </a:lnTo>
                <a:lnTo>
                  <a:pt x="269017" y="244589"/>
                </a:lnTo>
                <a:lnTo>
                  <a:pt x="278242" y="235364"/>
                </a:lnTo>
                <a:lnTo>
                  <a:pt x="278242" y="226129"/>
                </a:lnTo>
                <a:lnTo>
                  <a:pt x="273629" y="221511"/>
                </a:lnTo>
                <a:close/>
              </a:path>
              <a:path w="922655" h="923290">
                <a:moveTo>
                  <a:pt x="470404" y="0"/>
                </a:moveTo>
                <a:lnTo>
                  <a:pt x="451954" y="0"/>
                </a:lnTo>
                <a:lnTo>
                  <a:pt x="445808" y="6156"/>
                </a:lnTo>
                <a:lnTo>
                  <a:pt x="445808" y="61526"/>
                </a:lnTo>
                <a:lnTo>
                  <a:pt x="476550" y="61526"/>
                </a:lnTo>
                <a:lnTo>
                  <a:pt x="476550" y="6156"/>
                </a:lnTo>
                <a:lnTo>
                  <a:pt x="4704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/>
          <p:nvPr/>
        </p:nvSpPr>
        <p:spPr>
          <a:xfrm>
            <a:off x="15667753" y="9416646"/>
            <a:ext cx="1198916" cy="13716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/>
          <p:nvPr/>
        </p:nvSpPr>
        <p:spPr>
          <a:xfrm>
            <a:off x="17549203" y="8816485"/>
            <a:ext cx="2552592" cy="24920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/>
          <p:cNvSpPr/>
          <p:nvPr/>
        </p:nvSpPr>
        <p:spPr>
          <a:xfrm>
            <a:off x="17549203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2C97DC">
              <a:alpha val="738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059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-61448" y="794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Prostokąt 5"/>
          <p:cNvSpPr/>
          <p:nvPr/>
        </p:nvSpPr>
        <p:spPr>
          <a:xfrm>
            <a:off x="-6350" y="15875"/>
            <a:ext cx="10052050" cy="8847897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C97DC"/>
              </a:solidFill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-61448" y="8847897"/>
            <a:ext cx="10107148" cy="2461260"/>
            <a:chOff x="0" y="8847897"/>
            <a:chExt cx="10052050" cy="2461260"/>
          </a:xfrm>
        </p:grpSpPr>
        <p:sp>
          <p:nvSpPr>
            <p:cNvPr id="11" name="object 3"/>
            <p:cNvSpPr/>
            <p:nvPr userDrawn="1"/>
          </p:nvSpPr>
          <p:spPr>
            <a:xfrm>
              <a:off x="0" y="8847897"/>
              <a:ext cx="10052050" cy="2461260"/>
            </a:xfrm>
            <a:custGeom>
              <a:avLst/>
              <a:gdLst/>
              <a:ahLst/>
              <a:cxnLst/>
              <a:rect l="l" t="t" r="r" b="b"/>
              <a:pathLst>
                <a:path w="10052050" h="2461259">
                  <a:moveTo>
                    <a:pt x="0" y="0"/>
                  </a:moveTo>
                  <a:lnTo>
                    <a:pt x="10052049" y="0"/>
                  </a:lnTo>
                  <a:lnTo>
                    <a:pt x="10052049" y="2460658"/>
                  </a:lnTo>
                  <a:lnTo>
                    <a:pt x="0" y="24606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2" name="Grupa 11"/>
            <p:cNvGrpSpPr/>
            <p:nvPr userDrawn="1"/>
          </p:nvGrpSpPr>
          <p:grpSpPr>
            <a:xfrm>
              <a:off x="0" y="9518223"/>
              <a:ext cx="10052050" cy="1183210"/>
              <a:chOff x="0" y="9518223"/>
              <a:chExt cx="10052050" cy="1183210"/>
            </a:xfrm>
          </p:grpSpPr>
          <p:sp>
            <p:nvSpPr>
              <p:cNvPr id="13" name="object 4"/>
              <p:cNvSpPr/>
              <p:nvPr userDrawn="1"/>
            </p:nvSpPr>
            <p:spPr>
              <a:xfrm>
                <a:off x="1089087" y="9518223"/>
                <a:ext cx="1036617" cy="118321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5"/>
              <p:cNvSpPr txBox="1"/>
              <p:nvPr userDrawn="1"/>
            </p:nvSpPr>
            <p:spPr>
              <a:xfrm>
                <a:off x="0" y="9808990"/>
                <a:ext cx="10052050" cy="528320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2533650">
                  <a:lnSpc>
                    <a:spcPts val="1980"/>
                  </a:lnSpc>
                  <a:spcBef>
                    <a:spcPts val="95"/>
                  </a:spcBef>
                </a:pPr>
                <a:r>
                  <a:rPr sz="1650" b="1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Grupa Uczelni</a:t>
                </a:r>
                <a:r>
                  <a:rPr sz="1650" b="1" spc="-6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 </a:t>
                </a:r>
                <a:r>
                  <a:rPr sz="1650" b="1" spc="-1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Vistula</a:t>
                </a:r>
                <a:endParaRPr sz="1650" dirty="0">
                  <a:latin typeface="Roboto Condensed"/>
                  <a:cs typeface="Roboto Condensed"/>
                </a:endParaRPr>
              </a:p>
              <a:p>
                <a:pPr marL="2533650">
                  <a:lnSpc>
                    <a:spcPct val="100000"/>
                  </a:lnSpc>
                </a:pPr>
                <a:r>
                  <a:rPr sz="1650" spc="-1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Praktyczna </a:t>
                </a:r>
                <a:r>
                  <a:rPr sz="1650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wiedza. Biznesowe podejście. Globalne</a:t>
                </a:r>
                <a:r>
                  <a:rPr sz="1650" spc="8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 </a:t>
                </a:r>
                <a:r>
                  <a:rPr sz="1650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możliwości.</a:t>
                </a:r>
                <a:endParaRPr sz="1650" dirty="0">
                  <a:latin typeface="Roboto Condensed"/>
                  <a:cs typeface="Roboto Condensed"/>
                </a:endParaRPr>
              </a:p>
            </p:txBody>
          </p:sp>
        </p:grpSp>
      </p:grpSp>
      <p:sp>
        <p:nvSpPr>
          <p:cNvPr id="8" name="Symbol zastępczy tekstu 7"/>
          <p:cNvSpPr>
            <a:spLocks noGrp="1"/>
          </p:cNvSpPr>
          <p:nvPr>
            <p:ph type="body" sz="quarter" idx="10"/>
          </p:nvPr>
        </p:nvSpPr>
        <p:spPr>
          <a:xfrm>
            <a:off x="1441450" y="168275"/>
            <a:ext cx="8545479" cy="1504315"/>
          </a:xfrm>
        </p:spPr>
        <p:txBody>
          <a:bodyPr/>
          <a:lstStyle/>
          <a:p>
            <a:r>
              <a:rPr lang="pl-PL" u="sng" dirty="0" err="1"/>
              <a:t>Remember</a:t>
            </a:r>
            <a:r>
              <a:rPr lang="pl-PL" u="sng" dirty="0"/>
              <a:t> </a:t>
            </a:r>
            <a:r>
              <a:rPr lang="pl-PL" u="sng" dirty="0" err="1"/>
              <a:t>that</a:t>
            </a:r>
            <a:r>
              <a:rPr lang="pl-PL" u="sng" dirty="0"/>
              <a:t> the </a:t>
            </a:r>
            <a:r>
              <a:rPr lang="pl-PL" u="sng" dirty="0" err="1"/>
              <a:t>following</a:t>
            </a:r>
            <a:r>
              <a:rPr lang="pl-PL" u="sng" dirty="0"/>
              <a:t> </a:t>
            </a:r>
            <a:r>
              <a:rPr lang="pl-PL" u="sng" dirty="0" err="1"/>
              <a:t>misdemeanors</a:t>
            </a:r>
            <a:r>
              <a:rPr lang="pl-PL" u="sng" dirty="0"/>
              <a:t> </a:t>
            </a:r>
            <a:r>
              <a:rPr lang="pl-PL" u="sng" dirty="0" err="1"/>
              <a:t>are</a:t>
            </a:r>
            <a:r>
              <a:rPr lang="pl-PL" u="sng" dirty="0"/>
              <a:t> </a:t>
            </a:r>
            <a:r>
              <a:rPr lang="pl-PL" u="sng" dirty="0" err="1"/>
              <a:t>subject</a:t>
            </a:r>
            <a:r>
              <a:rPr lang="pl-PL" u="sng" dirty="0"/>
              <a:t> to fine:</a:t>
            </a:r>
          </a:p>
          <a:p>
            <a:endParaRPr lang="pl-PL" u="sng" dirty="0"/>
          </a:p>
          <a:p>
            <a:pPr marL="457200" indent="-457200">
              <a:buFontTx/>
              <a:buChar char="-"/>
            </a:pPr>
            <a:r>
              <a:rPr lang="pl-PL" sz="2800" dirty="0" err="1"/>
              <a:t>Consumption</a:t>
            </a:r>
            <a:r>
              <a:rPr lang="pl-PL" sz="2800" dirty="0"/>
              <a:t> of </a:t>
            </a:r>
            <a:r>
              <a:rPr lang="pl-PL" sz="2800" dirty="0" err="1"/>
              <a:t>alcohol</a:t>
            </a:r>
            <a:r>
              <a:rPr lang="pl-PL" sz="2800" dirty="0"/>
              <a:t> in </a:t>
            </a:r>
            <a:r>
              <a:rPr lang="pl-PL" sz="2800" dirty="0" err="1"/>
              <a:t>certain</a:t>
            </a:r>
            <a:r>
              <a:rPr lang="pl-PL" sz="2800" dirty="0"/>
              <a:t> </a:t>
            </a:r>
            <a:r>
              <a:rPr lang="pl-PL" sz="2800" dirty="0" err="1"/>
              <a:t>places</a:t>
            </a:r>
            <a:r>
              <a:rPr lang="pl-PL" sz="2800" dirty="0"/>
              <a:t> </a:t>
            </a:r>
            <a:r>
              <a:rPr lang="pl-PL" sz="2800" dirty="0" err="1"/>
              <a:t>eg</a:t>
            </a:r>
            <a:r>
              <a:rPr lang="pl-PL" sz="2800" dirty="0"/>
              <a:t>. </a:t>
            </a:r>
            <a:r>
              <a:rPr lang="pl-PL" sz="2800" dirty="0" err="1"/>
              <a:t>universities</a:t>
            </a:r>
            <a:r>
              <a:rPr lang="pl-PL" sz="2800" dirty="0"/>
              <a:t>, </a:t>
            </a:r>
            <a:r>
              <a:rPr lang="pl-PL" sz="2800" dirty="0" err="1"/>
              <a:t>dormitories</a:t>
            </a:r>
            <a:r>
              <a:rPr lang="pl-PL" sz="2800" dirty="0"/>
              <a:t>, </a:t>
            </a:r>
            <a:r>
              <a:rPr lang="pl-PL" sz="2800" dirty="0" err="1"/>
              <a:t>parks</a:t>
            </a:r>
            <a:r>
              <a:rPr lang="pl-PL" sz="2800" dirty="0"/>
              <a:t>, </a:t>
            </a:r>
            <a:r>
              <a:rPr lang="pl-PL" sz="2800" dirty="0" err="1"/>
              <a:t>buses</a:t>
            </a:r>
            <a:r>
              <a:rPr lang="pl-PL" sz="2800" dirty="0"/>
              <a:t> etc. (100-500 PLN).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Smoking cigarettes</a:t>
            </a:r>
            <a:r>
              <a:rPr lang="en-US" sz="2800" dirty="0"/>
              <a:t>, </a:t>
            </a:r>
            <a:r>
              <a:rPr lang="en-US" sz="2800"/>
              <a:t>also electronic,</a:t>
            </a:r>
            <a:r>
              <a:rPr lang="pl-PL" sz="2800"/>
              <a:t> </a:t>
            </a:r>
            <a:r>
              <a:rPr lang="pl-PL" sz="2800" dirty="0"/>
              <a:t>in </a:t>
            </a:r>
            <a:r>
              <a:rPr lang="pl-PL" sz="2800" dirty="0" err="1"/>
              <a:t>forbidden</a:t>
            </a:r>
            <a:r>
              <a:rPr lang="pl-PL" sz="2800" dirty="0"/>
              <a:t> </a:t>
            </a:r>
            <a:r>
              <a:rPr lang="pl-PL" sz="2800" dirty="0" err="1"/>
              <a:t>places</a:t>
            </a:r>
            <a:r>
              <a:rPr lang="pl-PL" sz="2800" dirty="0"/>
              <a:t> (500 PLN).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Disrupting of peace (after 10pm), littering, public manifestation of socially unacceptable behaviour (</a:t>
            </a:r>
            <a:r>
              <a:rPr lang="en-US" sz="2800" dirty="0"/>
              <a:t>100-</a:t>
            </a:r>
            <a:r>
              <a:rPr lang="pl-PL" sz="2800" dirty="0"/>
              <a:t>500 PLN).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Crossing the street on red light (</a:t>
            </a:r>
            <a:r>
              <a:rPr lang="en-US" sz="2800" dirty="0"/>
              <a:t>2</a:t>
            </a:r>
            <a:r>
              <a:rPr lang="pl-PL" sz="2800" dirty="0"/>
              <a:t>00 PLN).</a:t>
            </a:r>
            <a:r>
              <a:rPr lang="en-US" sz="2800" dirty="0"/>
              <a:t> Crossing the street using cellphone (300PLN).</a:t>
            </a:r>
            <a:endParaRPr lang="pl-PL" sz="2800" dirty="0"/>
          </a:p>
          <a:p>
            <a:pPr marL="457200" indent="-457200">
              <a:buFontTx/>
              <a:buChar char="-"/>
            </a:pPr>
            <a:r>
              <a:rPr lang="pl-PL" sz="2800" dirty="0"/>
              <a:t>Using public transportation without a valid ticket (26</a:t>
            </a:r>
            <a:r>
              <a:rPr lang="en-US" sz="2800" dirty="0"/>
              <a:t>6</a:t>
            </a:r>
            <a:r>
              <a:rPr lang="pl-PL" sz="2800" dirty="0"/>
              <a:t> PLN).</a:t>
            </a:r>
            <a:endParaRPr lang="en-US" sz="2800" dirty="0"/>
          </a:p>
          <a:p>
            <a:endParaRPr lang="pl-PL" sz="2800" dirty="0"/>
          </a:p>
          <a:p>
            <a:endParaRPr lang="pl-PL" u="sng" dirty="0"/>
          </a:p>
        </p:txBody>
      </p:sp>
      <p:sp>
        <p:nvSpPr>
          <p:cNvPr id="10" name="object 4"/>
          <p:cNvSpPr/>
          <p:nvPr/>
        </p:nvSpPr>
        <p:spPr>
          <a:xfrm>
            <a:off x="908050" y="244475"/>
            <a:ext cx="167640" cy="1047115"/>
          </a:xfrm>
          <a:custGeom>
            <a:avLst/>
            <a:gdLst/>
            <a:ahLst/>
            <a:cxnLst/>
            <a:rect l="l" t="t" r="r" b="b"/>
            <a:pathLst>
              <a:path w="167640" h="1047114">
                <a:moveTo>
                  <a:pt x="0" y="0"/>
                </a:moveTo>
                <a:lnTo>
                  <a:pt x="0" y="1047088"/>
                </a:lnTo>
                <a:lnTo>
                  <a:pt x="167534" y="1047088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475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-755649" y="-382282"/>
            <a:ext cx="20104099" cy="11308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/>
          <p:nvPr/>
        </p:nvSpPr>
        <p:spPr>
          <a:xfrm>
            <a:off x="253074" y="-464466"/>
            <a:ext cx="10052051" cy="11472923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0" y="0"/>
                </a:moveTo>
                <a:lnTo>
                  <a:pt x="10052049" y="0"/>
                </a:lnTo>
                <a:lnTo>
                  <a:pt x="10052049" y="11308556"/>
                </a:lnTo>
                <a:lnTo>
                  <a:pt x="0" y="11308556"/>
                </a:lnTo>
                <a:lnTo>
                  <a:pt x="0" y="0"/>
                </a:lnTo>
                <a:close/>
              </a:path>
            </a:pathLst>
          </a:custGeom>
          <a:solidFill>
            <a:srgbClr val="9E5EBD">
              <a:alpha val="8431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Grupa 9"/>
          <p:cNvGrpSpPr/>
          <p:nvPr/>
        </p:nvGrpSpPr>
        <p:grpSpPr>
          <a:xfrm>
            <a:off x="10502900" y="8816975"/>
            <a:ext cx="10052050" cy="2492375"/>
            <a:chOff x="10052050" y="8816485"/>
            <a:chExt cx="10052050" cy="2492375"/>
          </a:xfrm>
        </p:grpSpPr>
        <p:sp>
          <p:nvSpPr>
            <p:cNvPr id="11" name="object 4"/>
            <p:cNvSpPr/>
            <p:nvPr userDrawn="1"/>
          </p:nvSpPr>
          <p:spPr>
            <a:xfrm>
              <a:off x="10052050" y="8816485"/>
              <a:ext cx="10052050" cy="2492375"/>
            </a:xfrm>
            <a:custGeom>
              <a:avLst/>
              <a:gdLst/>
              <a:ahLst/>
              <a:cxnLst/>
              <a:rect l="l" t="t" r="r" b="b"/>
              <a:pathLst>
                <a:path w="10052050" h="2492375">
                  <a:moveTo>
                    <a:pt x="0" y="0"/>
                  </a:moveTo>
                  <a:lnTo>
                    <a:pt x="10052049" y="0"/>
                  </a:lnTo>
                  <a:lnTo>
                    <a:pt x="10052049" y="2492070"/>
                  </a:lnTo>
                  <a:lnTo>
                    <a:pt x="0" y="2492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2" name="Grupa 11"/>
            <p:cNvGrpSpPr/>
            <p:nvPr userDrawn="1"/>
          </p:nvGrpSpPr>
          <p:grpSpPr>
            <a:xfrm>
              <a:off x="11287729" y="9539165"/>
              <a:ext cx="7755921" cy="1183210"/>
              <a:chOff x="11287729" y="9539165"/>
              <a:chExt cx="7755921" cy="1183210"/>
            </a:xfrm>
          </p:grpSpPr>
          <p:sp>
            <p:nvSpPr>
              <p:cNvPr id="13" name="object 5"/>
              <p:cNvSpPr/>
              <p:nvPr userDrawn="1"/>
            </p:nvSpPr>
            <p:spPr>
              <a:xfrm>
                <a:off x="11287729" y="9539165"/>
                <a:ext cx="1036617" cy="118321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6"/>
              <p:cNvSpPr txBox="1"/>
              <p:nvPr userDrawn="1"/>
            </p:nvSpPr>
            <p:spPr>
              <a:xfrm>
                <a:off x="12719896" y="9829932"/>
                <a:ext cx="6323754" cy="522579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>
                  <a:lnSpc>
                    <a:spcPts val="1980"/>
                  </a:lnSpc>
                  <a:spcBef>
                    <a:spcPts val="95"/>
                  </a:spcBef>
                </a:pPr>
                <a:r>
                  <a:rPr sz="1650" b="1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Grupa Uczelni</a:t>
                </a:r>
                <a:r>
                  <a:rPr sz="1650" b="1" spc="-6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 </a:t>
                </a:r>
                <a:r>
                  <a:rPr sz="1650" b="1" spc="-1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Vistula</a:t>
                </a:r>
                <a:endParaRPr sz="1650" dirty="0">
                  <a:latin typeface="Roboto Condensed"/>
                  <a:cs typeface="Roboto Condensed"/>
                </a:endParaRPr>
              </a:p>
              <a:p>
                <a:pPr marL="12700">
                  <a:lnSpc>
                    <a:spcPct val="100000"/>
                  </a:lnSpc>
                </a:pPr>
                <a:r>
                  <a:rPr sz="1650" spc="-1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Praktyczna </a:t>
                </a:r>
                <a:r>
                  <a:rPr sz="1650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wiedza. Biznesowe podejście. Globalne</a:t>
                </a:r>
                <a:r>
                  <a:rPr sz="1650" spc="8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 </a:t>
                </a:r>
                <a:r>
                  <a:rPr sz="1650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możliwości.</a:t>
                </a:r>
                <a:endParaRPr sz="1650" dirty="0">
                  <a:latin typeface="Roboto Condensed"/>
                  <a:cs typeface="Roboto Condensed"/>
                </a:endParaRPr>
              </a:p>
            </p:txBody>
          </p:sp>
        </p:grpSp>
      </p:grpSp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>
          <a:xfrm>
            <a:off x="1365250" y="-136525"/>
            <a:ext cx="8000999" cy="2629786"/>
          </a:xfrm>
        </p:spPr>
        <p:txBody>
          <a:bodyPr/>
          <a:lstStyle/>
          <a:p>
            <a:r>
              <a:rPr lang="pl-PL" u="sng" dirty="0"/>
              <a:t>In order to </a:t>
            </a:r>
            <a:r>
              <a:rPr lang="pl-PL" u="sng" dirty="0" err="1"/>
              <a:t>feel</a:t>
            </a:r>
            <a:r>
              <a:rPr lang="pl-PL" u="sng" dirty="0"/>
              <a:t> </a:t>
            </a:r>
            <a:r>
              <a:rPr lang="pl-PL" u="sng" dirty="0" err="1"/>
              <a:t>safe</a:t>
            </a:r>
            <a:r>
              <a:rPr lang="pl-PL" u="sng" dirty="0"/>
              <a:t> in </a:t>
            </a:r>
            <a:r>
              <a:rPr lang="pl-PL" u="sng" dirty="0" err="1"/>
              <a:t>Warsaw</a:t>
            </a:r>
            <a:r>
              <a:rPr lang="pl-PL" u="sng" dirty="0"/>
              <a:t>: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1"/>
          </p:nvPr>
        </p:nvSpPr>
        <p:spPr>
          <a:xfrm>
            <a:off x="419417" y="625475"/>
            <a:ext cx="10083483" cy="8134533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pl-PL" sz="2800" dirty="0" err="1"/>
              <a:t>Avoid</a:t>
            </a:r>
            <a:r>
              <a:rPr lang="pl-PL" sz="2800" dirty="0"/>
              <a:t> </a:t>
            </a:r>
            <a:r>
              <a:rPr lang="pl-PL" sz="2800" dirty="0" err="1"/>
              <a:t>isolated</a:t>
            </a:r>
            <a:r>
              <a:rPr lang="pl-PL" sz="2800" dirty="0"/>
              <a:t>, </a:t>
            </a:r>
            <a:r>
              <a:rPr lang="pl-PL" sz="2800" dirty="0" err="1"/>
              <a:t>dark</a:t>
            </a:r>
            <a:r>
              <a:rPr lang="pl-PL" sz="2800" dirty="0"/>
              <a:t> </a:t>
            </a:r>
            <a:r>
              <a:rPr lang="pl-PL" sz="2800" dirty="0" err="1"/>
              <a:t>areas</a:t>
            </a:r>
            <a:r>
              <a:rPr lang="pl-PL" sz="2800" dirty="0"/>
              <a:t>, </a:t>
            </a:r>
            <a:r>
              <a:rPr lang="pl-PL" sz="2800" dirty="0" err="1"/>
              <a:t>especially</a:t>
            </a:r>
            <a:r>
              <a:rPr lang="pl-PL" sz="2800" dirty="0"/>
              <a:t> in the </a:t>
            </a:r>
            <a:r>
              <a:rPr lang="pl-PL" sz="2800" dirty="0" err="1"/>
              <a:t>evenings</a:t>
            </a:r>
            <a:r>
              <a:rPr lang="pl-PL" sz="2800" dirty="0"/>
              <a:t> </a:t>
            </a:r>
            <a:r>
              <a:rPr lang="pl-PL" sz="2800" dirty="0" err="1"/>
              <a:t>or</a:t>
            </a:r>
            <a:r>
              <a:rPr lang="pl-PL" sz="2800" dirty="0"/>
              <a:t> </a:t>
            </a:r>
            <a:r>
              <a:rPr lang="pl-PL" sz="2800" dirty="0" err="1"/>
              <a:t>at</a:t>
            </a:r>
            <a:r>
              <a:rPr lang="pl-PL" sz="2800" dirty="0"/>
              <a:t> </a:t>
            </a:r>
            <a:r>
              <a:rPr lang="pl-PL" sz="2800" dirty="0" err="1"/>
              <a:t>nights</a:t>
            </a:r>
            <a:r>
              <a:rPr lang="pl-PL" sz="2800" dirty="0"/>
              <a:t>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Carry your personal/student ID card.</a:t>
            </a:r>
            <a:r>
              <a:rPr lang="en-US" sz="2800" dirty="0"/>
              <a:t> Keep your passport at home.</a:t>
            </a:r>
            <a:endParaRPr lang="pl-PL" sz="2800" dirty="0"/>
          </a:p>
          <a:p>
            <a:pPr marL="457200" indent="-457200">
              <a:buFontTx/>
              <a:buChar char="-"/>
            </a:pPr>
            <a:r>
              <a:rPr lang="pl-PL" sz="2800" dirty="0" err="1"/>
              <a:t>Save</a:t>
            </a:r>
            <a:r>
              <a:rPr lang="pl-PL" sz="2800" dirty="0"/>
              <a:t> </a:t>
            </a:r>
            <a:r>
              <a:rPr lang="pl-PL" sz="2800" dirty="0" err="1"/>
              <a:t>emergency</a:t>
            </a:r>
            <a:r>
              <a:rPr lang="pl-PL" sz="2800" dirty="0"/>
              <a:t> </a:t>
            </a:r>
            <a:r>
              <a:rPr lang="pl-PL" sz="2800" dirty="0" err="1"/>
              <a:t>numbers</a:t>
            </a:r>
            <a:r>
              <a:rPr lang="pl-PL" sz="2800" dirty="0"/>
              <a:t> in </a:t>
            </a:r>
            <a:r>
              <a:rPr lang="pl-PL" sz="2800" dirty="0" err="1"/>
              <a:t>your</a:t>
            </a:r>
            <a:r>
              <a:rPr lang="pl-PL" sz="2800" dirty="0"/>
              <a:t> mobile </a:t>
            </a:r>
            <a:r>
              <a:rPr lang="pl-PL" sz="2800" dirty="0" err="1"/>
              <a:t>phone</a:t>
            </a:r>
            <a:r>
              <a:rPr lang="pl-PL" sz="2800" dirty="0"/>
              <a:t>, </a:t>
            </a:r>
            <a:r>
              <a:rPr lang="pl-PL" sz="2800" dirty="0" err="1"/>
              <a:t>which</a:t>
            </a:r>
            <a:r>
              <a:rPr lang="pl-PL" sz="2800" dirty="0"/>
              <a:t> </a:t>
            </a:r>
            <a:r>
              <a:rPr lang="pl-PL" sz="2800" dirty="0" err="1"/>
              <a:t>should</a:t>
            </a:r>
            <a:r>
              <a:rPr lang="pl-PL" sz="2800" dirty="0"/>
              <a:t> be </a:t>
            </a:r>
            <a:r>
              <a:rPr lang="pl-PL" sz="2800" dirty="0" err="1"/>
              <a:t>protected</a:t>
            </a:r>
            <a:r>
              <a:rPr lang="pl-PL" sz="2800" dirty="0"/>
              <a:t> by </a:t>
            </a:r>
            <a:r>
              <a:rPr lang="pl-PL" sz="2800" dirty="0" err="1"/>
              <a:t>security</a:t>
            </a:r>
            <a:r>
              <a:rPr lang="pl-PL" sz="2800" dirty="0"/>
              <a:t> lock. </a:t>
            </a:r>
            <a:r>
              <a:rPr lang="pl-PL" sz="2800" dirty="0" err="1"/>
              <a:t>Keep</a:t>
            </a:r>
            <a:r>
              <a:rPr lang="pl-PL" sz="2800" dirty="0"/>
              <a:t> a </a:t>
            </a:r>
            <a:r>
              <a:rPr lang="pl-PL" sz="2800" dirty="0" err="1"/>
              <a:t>record</a:t>
            </a:r>
            <a:r>
              <a:rPr lang="pl-PL" sz="2800" dirty="0"/>
              <a:t> of the </a:t>
            </a:r>
            <a:r>
              <a:rPr lang="pl-PL" sz="2800" dirty="0" err="1"/>
              <a:t>unique</a:t>
            </a:r>
            <a:r>
              <a:rPr lang="pl-PL" sz="2800" dirty="0"/>
              <a:t> IMEI </a:t>
            </a:r>
            <a:r>
              <a:rPr lang="pl-PL" sz="2800" dirty="0" err="1"/>
              <a:t>number</a:t>
            </a:r>
            <a:r>
              <a:rPr lang="pl-PL" sz="2800" dirty="0"/>
              <a:t> of </a:t>
            </a:r>
            <a:r>
              <a:rPr lang="pl-PL" sz="2800" dirty="0" err="1"/>
              <a:t>your</a:t>
            </a:r>
            <a:r>
              <a:rPr lang="pl-PL" sz="2800" dirty="0"/>
              <a:t> </a:t>
            </a:r>
            <a:r>
              <a:rPr lang="pl-PL" sz="2800" dirty="0" err="1"/>
              <a:t>device</a:t>
            </a:r>
            <a:r>
              <a:rPr lang="pl-PL" sz="2800" dirty="0"/>
              <a:t> (*#06#).</a:t>
            </a:r>
          </a:p>
          <a:p>
            <a:pPr marL="457200" indent="-457200">
              <a:buFontTx/>
              <a:buChar char="-"/>
            </a:pPr>
            <a:r>
              <a:rPr lang="pl-PL" sz="2800" dirty="0" err="1"/>
              <a:t>Always</a:t>
            </a:r>
            <a:r>
              <a:rPr lang="pl-PL" sz="2800" dirty="0"/>
              <a:t> </a:t>
            </a:r>
            <a:r>
              <a:rPr lang="pl-PL" sz="2800" dirty="0" err="1"/>
              <a:t>keep</a:t>
            </a:r>
            <a:r>
              <a:rPr lang="pl-PL" sz="2800" dirty="0"/>
              <a:t> </a:t>
            </a:r>
            <a:r>
              <a:rPr lang="pl-PL" sz="2800" dirty="0" err="1"/>
              <a:t>your</a:t>
            </a:r>
            <a:r>
              <a:rPr lang="pl-PL" sz="2800" dirty="0"/>
              <a:t> </a:t>
            </a:r>
            <a:r>
              <a:rPr lang="pl-PL" sz="2800" dirty="0" err="1"/>
              <a:t>valuables</a:t>
            </a:r>
            <a:r>
              <a:rPr lang="pl-PL" sz="2800" dirty="0"/>
              <a:t> </a:t>
            </a:r>
            <a:r>
              <a:rPr lang="pl-PL" sz="2800" dirty="0" err="1"/>
              <a:t>close</a:t>
            </a:r>
            <a:r>
              <a:rPr lang="pl-PL" sz="2800" dirty="0"/>
              <a:t> to </a:t>
            </a:r>
            <a:r>
              <a:rPr lang="pl-PL" sz="2800" dirty="0" err="1"/>
              <a:t>you</a:t>
            </a:r>
            <a:r>
              <a:rPr lang="pl-PL" sz="2800" dirty="0"/>
              <a:t>, </a:t>
            </a:r>
            <a:r>
              <a:rPr lang="pl-PL" sz="2800" dirty="0" err="1"/>
              <a:t>especially</a:t>
            </a:r>
            <a:r>
              <a:rPr lang="pl-PL" sz="2800" dirty="0"/>
              <a:t> in public </a:t>
            </a:r>
            <a:r>
              <a:rPr lang="pl-PL" sz="2800" dirty="0" err="1"/>
              <a:t>places</a:t>
            </a:r>
            <a:r>
              <a:rPr lang="pl-PL" sz="2800" dirty="0"/>
              <a:t> and </a:t>
            </a:r>
            <a:r>
              <a:rPr lang="pl-PL" sz="2800" dirty="0" err="1"/>
              <a:t>while</a:t>
            </a:r>
            <a:r>
              <a:rPr lang="pl-PL" sz="2800" dirty="0"/>
              <a:t> </a:t>
            </a:r>
            <a:r>
              <a:rPr lang="pl-PL" sz="2800" dirty="0" err="1"/>
              <a:t>using</a:t>
            </a:r>
            <a:r>
              <a:rPr lang="pl-PL" sz="2800" dirty="0"/>
              <a:t> public </a:t>
            </a:r>
            <a:r>
              <a:rPr lang="pl-PL" sz="2800" dirty="0" err="1"/>
              <a:t>transportation</a:t>
            </a:r>
            <a:r>
              <a:rPr lang="pl-PL" sz="2800" dirty="0"/>
              <a:t>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Do not </a:t>
            </a:r>
            <a:r>
              <a:rPr lang="pl-PL" sz="2800" dirty="0" err="1"/>
              <a:t>carry</a:t>
            </a:r>
            <a:r>
              <a:rPr lang="pl-PL" sz="2800" dirty="0"/>
              <a:t> </a:t>
            </a:r>
            <a:r>
              <a:rPr lang="pl-PL" sz="2800" dirty="0" err="1"/>
              <a:t>large</a:t>
            </a:r>
            <a:r>
              <a:rPr lang="pl-PL" sz="2800" dirty="0"/>
              <a:t> </a:t>
            </a:r>
            <a:r>
              <a:rPr lang="pl-PL" sz="2800" dirty="0" err="1"/>
              <a:t>amounts</a:t>
            </a:r>
            <a:r>
              <a:rPr lang="pl-PL" sz="2800" dirty="0"/>
              <a:t> of </a:t>
            </a:r>
            <a:r>
              <a:rPr lang="pl-PL" sz="2800" dirty="0" err="1"/>
              <a:t>money</a:t>
            </a:r>
            <a:r>
              <a:rPr lang="pl-PL" sz="2800" dirty="0"/>
              <a:t> with </a:t>
            </a:r>
            <a:r>
              <a:rPr lang="pl-PL" sz="2800" dirty="0" err="1"/>
              <a:t>you</a:t>
            </a:r>
            <a:r>
              <a:rPr lang="pl-PL" sz="2800" dirty="0"/>
              <a:t>.</a:t>
            </a:r>
          </a:p>
          <a:p>
            <a:pPr marL="457200" indent="-457200">
              <a:buFontTx/>
              <a:buChar char="-"/>
            </a:pPr>
            <a:r>
              <a:rPr lang="pl-PL" sz="2800" dirty="0" err="1"/>
              <a:t>Protect</a:t>
            </a:r>
            <a:r>
              <a:rPr lang="pl-PL" sz="2800" dirty="0"/>
              <a:t> </a:t>
            </a:r>
            <a:r>
              <a:rPr lang="pl-PL" sz="2800" dirty="0" err="1"/>
              <a:t>your</a:t>
            </a:r>
            <a:r>
              <a:rPr lang="pl-PL" sz="2800" dirty="0"/>
              <a:t> </a:t>
            </a:r>
            <a:r>
              <a:rPr lang="pl-PL" sz="2800" dirty="0" err="1"/>
              <a:t>bike</a:t>
            </a:r>
            <a:r>
              <a:rPr lang="pl-PL" sz="2800" dirty="0"/>
              <a:t> – </a:t>
            </a:r>
            <a:r>
              <a:rPr lang="pl-PL" sz="2800" dirty="0" err="1"/>
              <a:t>take</a:t>
            </a:r>
            <a:r>
              <a:rPr lang="pl-PL" sz="2800" dirty="0"/>
              <a:t> a </a:t>
            </a:r>
            <a:r>
              <a:rPr lang="pl-PL" sz="2800" dirty="0" err="1"/>
              <a:t>picture</a:t>
            </a:r>
            <a:r>
              <a:rPr lang="pl-PL" sz="2800" dirty="0"/>
              <a:t> of </a:t>
            </a:r>
            <a:r>
              <a:rPr lang="pl-PL" sz="2800" dirty="0" err="1"/>
              <a:t>it</a:t>
            </a:r>
            <a:r>
              <a:rPr lang="pl-PL" sz="2800" dirty="0"/>
              <a:t> and </a:t>
            </a:r>
            <a:r>
              <a:rPr lang="pl-PL" sz="2800" dirty="0" err="1"/>
              <a:t>keep</a:t>
            </a:r>
            <a:r>
              <a:rPr lang="pl-PL" sz="2800" dirty="0"/>
              <a:t> a </a:t>
            </a:r>
            <a:r>
              <a:rPr lang="pl-PL" sz="2800" dirty="0" err="1"/>
              <a:t>note</a:t>
            </a:r>
            <a:r>
              <a:rPr lang="pl-PL" sz="2800" dirty="0"/>
              <a:t> of </a:t>
            </a:r>
            <a:r>
              <a:rPr lang="pl-PL" sz="2800" dirty="0" err="1"/>
              <a:t>its</a:t>
            </a:r>
            <a:r>
              <a:rPr lang="pl-PL" sz="2800" dirty="0"/>
              <a:t> serial </a:t>
            </a:r>
            <a:r>
              <a:rPr lang="pl-PL" sz="2800" dirty="0" err="1"/>
              <a:t>number</a:t>
            </a:r>
            <a:r>
              <a:rPr lang="pl-PL" sz="2800" dirty="0"/>
              <a:t>. Lock </a:t>
            </a:r>
            <a:r>
              <a:rPr lang="pl-PL" sz="2800" dirty="0" err="1"/>
              <a:t>it</a:t>
            </a:r>
            <a:r>
              <a:rPr lang="pl-PL" sz="2800" dirty="0"/>
              <a:t> </a:t>
            </a:r>
            <a:r>
              <a:rPr lang="pl-PL" sz="2800" dirty="0" err="1"/>
              <a:t>every</a:t>
            </a:r>
            <a:r>
              <a:rPr lang="pl-PL" sz="2800" dirty="0"/>
              <a:t> </a:t>
            </a:r>
            <a:r>
              <a:rPr lang="pl-PL" sz="2800" dirty="0" err="1"/>
              <a:t>time</a:t>
            </a:r>
            <a:r>
              <a:rPr lang="pl-PL" sz="2800" dirty="0"/>
              <a:t> and </a:t>
            </a:r>
            <a:r>
              <a:rPr lang="pl-PL" sz="2800" dirty="0" err="1"/>
              <a:t>leave</a:t>
            </a:r>
            <a:r>
              <a:rPr lang="pl-PL" sz="2800" dirty="0"/>
              <a:t> </a:t>
            </a:r>
            <a:r>
              <a:rPr lang="pl-PL" sz="2800" dirty="0" err="1"/>
              <a:t>it</a:t>
            </a:r>
            <a:r>
              <a:rPr lang="pl-PL" sz="2800" dirty="0"/>
              <a:t> </a:t>
            </a:r>
            <a:r>
              <a:rPr lang="pl-PL" sz="2800" dirty="0" err="1"/>
              <a:t>only</a:t>
            </a:r>
            <a:r>
              <a:rPr lang="pl-PL" sz="2800" dirty="0"/>
              <a:t> in </a:t>
            </a:r>
            <a:r>
              <a:rPr lang="pl-PL" sz="2800" dirty="0" err="1"/>
              <a:t>secure</a:t>
            </a:r>
            <a:r>
              <a:rPr lang="pl-PL" sz="2800" dirty="0"/>
              <a:t>, </a:t>
            </a:r>
            <a:r>
              <a:rPr lang="pl-PL" sz="2800" dirty="0" err="1"/>
              <a:t>well</a:t>
            </a:r>
            <a:r>
              <a:rPr lang="pl-PL" sz="2800" dirty="0"/>
              <a:t>-lit </a:t>
            </a:r>
            <a:r>
              <a:rPr lang="pl-PL" sz="2800" dirty="0" err="1"/>
              <a:t>places</a:t>
            </a:r>
            <a:r>
              <a:rPr lang="pl-PL" sz="2800" dirty="0"/>
              <a:t>.</a:t>
            </a:r>
          </a:p>
          <a:p>
            <a:pPr marL="457200" indent="-457200">
              <a:buFontTx/>
              <a:buChar char="-"/>
            </a:pPr>
            <a:r>
              <a:rPr lang="pl-PL" sz="2800" dirty="0" err="1"/>
              <a:t>Keep</a:t>
            </a:r>
            <a:r>
              <a:rPr lang="pl-PL" sz="2800" dirty="0"/>
              <a:t> </a:t>
            </a:r>
            <a:r>
              <a:rPr lang="pl-PL" sz="2800" dirty="0" err="1"/>
              <a:t>your</a:t>
            </a:r>
            <a:r>
              <a:rPr lang="pl-PL" sz="2800" dirty="0"/>
              <a:t> family/</a:t>
            </a:r>
            <a:r>
              <a:rPr lang="pl-PL" sz="2800" dirty="0" err="1"/>
              <a:t>friends</a:t>
            </a:r>
            <a:r>
              <a:rPr lang="pl-PL" sz="2800" dirty="0"/>
              <a:t> </a:t>
            </a:r>
            <a:r>
              <a:rPr lang="pl-PL" sz="2800" dirty="0" err="1"/>
              <a:t>updated</a:t>
            </a:r>
            <a:r>
              <a:rPr lang="pl-PL" sz="2800" dirty="0"/>
              <a:t> on </a:t>
            </a:r>
            <a:r>
              <a:rPr lang="pl-PL" sz="2800" dirty="0" err="1"/>
              <a:t>your</a:t>
            </a:r>
            <a:r>
              <a:rPr lang="pl-PL" sz="2800" dirty="0"/>
              <a:t> </a:t>
            </a:r>
            <a:r>
              <a:rPr lang="pl-PL" sz="2800" dirty="0" err="1"/>
              <a:t>plans</a:t>
            </a:r>
            <a:r>
              <a:rPr lang="pl-PL" sz="2800" dirty="0"/>
              <a:t> and </a:t>
            </a:r>
            <a:r>
              <a:rPr lang="pl-PL" sz="2800" dirty="0" err="1"/>
              <a:t>your</a:t>
            </a:r>
            <a:r>
              <a:rPr lang="pl-PL" sz="2800" dirty="0"/>
              <a:t> </a:t>
            </a:r>
            <a:r>
              <a:rPr lang="pl-PL" sz="2800" dirty="0" err="1"/>
              <a:t>contact</a:t>
            </a:r>
            <a:r>
              <a:rPr lang="pl-PL" sz="2800" dirty="0"/>
              <a:t> </a:t>
            </a:r>
            <a:r>
              <a:rPr lang="pl-PL" sz="2800" dirty="0" err="1"/>
              <a:t>information</a:t>
            </a:r>
            <a:endParaRPr lang="pl-PL" sz="2800" dirty="0"/>
          </a:p>
          <a:p>
            <a:pPr marL="457200" indent="-457200">
              <a:buFontTx/>
              <a:buChar char="-"/>
            </a:pPr>
            <a:r>
              <a:rPr lang="pl-PL" sz="2800" dirty="0"/>
              <a:t>Do not be </a:t>
            </a:r>
            <a:r>
              <a:rPr lang="pl-PL" sz="2800" dirty="0" err="1"/>
              <a:t>an</a:t>
            </a:r>
            <a:r>
              <a:rPr lang="pl-PL" sz="2800" dirty="0"/>
              <a:t> open </a:t>
            </a:r>
            <a:r>
              <a:rPr lang="pl-PL" sz="2800" dirty="0" err="1"/>
              <a:t>book</a:t>
            </a:r>
            <a:r>
              <a:rPr lang="pl-PL" sz="2800" dirty="0"/>
              <a:t> on </a:t>
            </a:r>
            <a:r>
              <a:rPr lang="pl-PL" sz="2800" dirty="0" err="1"/>
              <a:t>social</a:t>
            </a:r>
            <a:r>
              <a:rPr lang="pl-PL" sz="2800" dirty="0"/>
              <a:t> media.</a:t>
            </a:r>
          </a:p>
          <a:p>
            <a:pPr marL="457200" indent="-457200">
              <a:buFontTx/>
              <a:buChar char="-"/>
            </a:pPr>
            <a:r>
              <a:rPr lang="pl-PL" sz="2800" dirty="0" err="1"/>
              <a:t>Avoid</a:t>
            </a:r>
            <a:r>
              <a:rPr lang="pl-PL" sz="2800" dirty="0"/>
              <a:t> </a:t>
            </a:r>
            <a:r>
              <a:rPr lang="pl-PL" sz="2800" dirty="0" err="1"/>
              <a:t>taking</a:t>
            </a:r>
            <a:r>
              <a:rPr lang="pl-PL" sz="2800" dirty="0"/>
              <a:t> </a:t>
            </a:r>
            <a:r>
              <a:rPr lang="pl-PL" sz="2800" dirty="0" err="1"/>
              <a:t>quick</a:t>
            </a:r>
            <a:r>
              <a:rPr lang="pl-PL" sz="2800" dirty="0"/>
              <a:t> </a:t>
            </a:r>
            <a:r>
              <a:rPr lang="pl-PL" sz="2800" dirty="0" err="1"/>
              <a:t>decisions</a:t>
            </a:r>
            <a:r>
              <a:rPr lang="pl-PL" sz="2800" dirty="0"/>
              <a:t> </a:t>
            </a:r>
            <a:r>
              <a:rPr lang="pl-PL" sz="2800" dirty="0" err="1"/>
              <a:t>concerning</a:t>
            </a:r>
            <a:r>
              <a:rPr lang="pl-PL" sz="2800" dirty="0"/>
              <a:t> </a:t>
            </a:r>
            <a:r>
              <a:rPr lang="pl-PL" sz="2800" dirty="0" err="1"/>
              <a:t>renting</a:t>
            </a:r>
            <a:r>
              <a:rPr lang="pl-PL" sz="2800" dirty="0"/>
              <a:t> a </a:t>
            </a:r>
            <a:r>
              <a:rPr lang="pl-PL" sz="2800" dirty="0" err="1"/>
              <a:t>flat</a:t>
            </a:r>
            <a:r>
              <a:rPr lang="pl-PL" sz="2800" dirty="0"/>
              <a:t>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Go to </a:t>
            </a:r>
            <a:r>
              <a:rPr lang="pl-PL" sz="2800" dirty="0" err="1"/>
              <a:t>parties</a:t>
            </a:r>
            <a:r>
              <a:rPr lang="pl-PL" sz="2800" dirty="0"/>
              <a:t> </a:t>
            </a:r>
            <a:r>
              <a:rPr lang="pl-PL" sz="2800" dirty="0" err="1"/>
              <a:t>or</a:t>
            </a:r>
            <a:r>
              <a:rPr lang="pl-PL" sz="2800" dirty="0"/>
              <a:t> </a:t>
            </a:r>
            <a:r>
              <a:rPr lang="pl-PL" sz="2800" dirty="0" err="1"/>
              <a:t>clubs</a:t>
            </a:r>
            <a:r>
              <a:rPr lang="en-US" sz="2800" dirty="0"/>
              <a:t>/pubs</a:t>
            </a:r>
            <a:r>
              <a:rPr lang="pl-PL" sz="2800" dirty="0"/>
              <a:t> with </a:t>
            </a:r>
            <a:r>
              <a:rPr lang="pl-PL" sz="2800" dirty="0" err="1"/>
              <a:t>people</a:t>
            </a:r>
            <a:r>
              <a:rPr lang="pl-PL" sz="2800" dirty="0"/>
              <a:t> </a:t>
            </a:r>
            <a:r>
              <a:rPr lang="pl-PL" sz="2800" dirty="0" err="1"/>
              <a:t>you</a:t>
            </a:r>
            <a:r>
              <a:rPr lang="pl-PL" sz="2800" dirty="0"/>
              <a:t> trust and </a:t>
            </a:r>
            <a:r>
              <a:rPr lang="pl-PL" sz="2800" dirty="0" err="1"/>
              <a:t>constantly</a:t>
            </a:r>
            <a:r>
              <a:rPr lang="pl-PL" sz="2800" dirty="0"/>
              <a:t> </a:t>
            </a:r>
            <a:r>
              <a:rPr lang="pl-PL" sz="2800" dirty="0" err="1"/>
              <a:t>keep</a:t>
            </a:r>
            <a:r>
              <a:rPr lang="pl-PL" sz="2800" dirty="0"/>
              <a:t> </a:t>
            </a:r>
            <a:r>
              <a:rPr lang="pl-PL" sz="2800" dirty="0" err="1"/>
              <a:t>an</a:t>
            </a:r>
            <a:r>
              <a:rPr lang="pl-PL" sz="2800" dirty="0"/>
              <a:t> </a:t>
            </a:r>
            <a:r>
              <a:rPr lang="pl-PL" sz="2800" dirty="0" err="1"/>
              <a:t>eye</a:t>
            </a:r>
            <a:r>
              <a:rPr lang="pl-PL" sz="2800" dirty="0"/>
              <a:t> on </a:t>
            </a:r>
            <a:r>
              <a:rPr lang="pl-PL" sz="2800" dirty="0" err="1"/>
              <a:t>your</a:t>
            </a:r>
            <a:r>
              <a:rPr lang="pl-PL" sz="2800" dirty="0"/>
              <a:t> drink.</a:t>
            </a:r>
          </a:p>
          <a:p>
            <a:pPr marL="457200" indent="-457200">
              <a:buFontTx/>
              <a:buChar char="-"/>
            </a:pPr>
            <a:r>
              <a:rPr lang="pl-PL" sz="2800" dirty="0" err="1"/>
              <a:t>Never</a:t>
            </a:r>
            <a:r>
              <a:rPr lang="pl-PL" sz="2800" dirty="0"/>
              <a:t> </a:t>
            </a:r>
            <a:r>
              <a:rPr lang="pl-PL" sz="2800" dirty="0" err="1"/>
              <a:t>avoid</a:t>
            </a:r>
            <a:r>
              <a:rPr lang="pl-PL" sz="2800" dirty="0"/>
              <a:t> </a:t>
            </a:r>
            <a:r>
              <a:rPr lang="pl-PL" sz="2800" dirty="0" err="1"/>
              <a:t>your</a:t>
            </a:r>
            <a:r>
              <a:rPr lang="pl-PL" sz="2800" dirty="0"/>
              <a:t> </a:t>
            </a:r>
            <a:r>
              <a:rPr lang="pl-PL" sz="2800" dirty="0" err="1"/>
              <a:t>company</a:t>
            </a:r>
            <a:r>
              <a:rPr lang="pl-PL" sz="2800" dirty="0"/>
              <a:t> </a:t>
            </a:r>
            <a:r>
              <a:rPr lang="pl-PL" sz="2800" dirty="0" err="1"/>
              <a:t>or</a:t>
            </a:r>
            <a:r>
              <a:rPr lang="pl-PL" sz="2800" dirty="0"/>
              <a:t> </a:t>
            </a:r>
            <a:r>
              <a:rPr lang="pl-PL" sz="2800" dirty="0" err="1"/>
              <a:t>leave</a:t>
            </a:r>
            <a:r>
              <a:rPr lang="pl-PL" sz="2800" dirty="0"/>
              <a:t> the place </a:t>
            </a:r>
            <a:r>
              <a:rPr lang="pl-PL" sz="2800" dirty="0" err="1"/>
              <a:t>alone</a:t>
            </a:r>
            <a:r>
              <a:rPr lang="pl-PL" sz="2800" dirty="0"/>
              <a:t> </a:t>
            </a:r>
            <a:r>
              <a:rPr lang="pl-PL" sz="2800" dirty="0" err="1"/>
              <a:t>when</a:t>
            </a:r>
            <a:r>
              <a:rPr lang="pl-PL" sz="2800" dirty="0"/>
              <a:t> </a:t>
            </a:r>
            <a:r>
              <a:rPr lang="pl-PL" sz="2800" dirty="0" err="1"/>
              <a:t>you</a:t>
            </a:r>
            <a:r>
              <a:rPr lang="pl-PL" sz="2800" dirty="0"/>
              <a:t> </a:t>
            </a:r>
            <a:r>
              <a:rPr lang="pl-PL" sz="2800" dirty="0" err="1"/>
              <a:t>feel</a:t>
            </a:r>
            <a:r>
              <a:rPr lang="pl-PL" sz="2800" dirty="0"/>
              <a:t> </a:t>
            </a:r>
            <a:r>
              <a:rPr lang="pl-PL" sz="2800" dirty="0" err="1"/>
              <a:t>drunk</a:t>
            </a:r>
            <a:r>
              <a:rPr lang="pl-PL" sz="2800" dirty="0"/>
              <a:t>.</a:t>
            </a:r>
          </a:p>
          <a:p>
            <a:pPr marL="457200" indent="-457200">
              <a:buFontTx/>
              <a:buChar char="-"/>
            </a:pPr>
            <a:r>
              <a:rPr lang="pl-PL" sz="2800" dirty="0" err="1"/>
              <a:t>Remember</a:t>
            </a:r>
            <a:r>
              <a:rPr lang="pl-PL" sz="2800" dirty="0"/>
              <a:t> </a:t>
            </a:r>
            <a:r>
              <a:rPr lang="pl-PL" sz="2800" dirty="0" err="1"/>
              <a:t>that</a:t>
            </a:r>
            <a:r>
              <a:rPr lang="pl-PL" sz="2800" dirty="0"/>
              <a:t> </a:t>
            </a:r>
            <a:r>
              <a:rPr lang="pl-PL" sz="2800" u="sng" dirty="0"/>
              <a:t>Poland </a:t>
            </a:r>
            <a:r>
              <a:rPr lang="pl-PL" sz="2800" u="sng" dirty="0" err="1"/>
              <a:t>is</a:t>
            </a:r>
            <a:r>
              <a:rPr lang="pl-PL" sz="2800" u="sng" dirty="0"/>
              <a:t> not Holland </a:t>
            </a:r>
            <a:r>
              <a:rPr lang="pl-PL" sz="2800" dirty="0"/>
              <a:t>and </a:t>
            </a:r>
            <a:r>
              <a:rPr lang="pl-PL" sz="2800" dirty="0" err="1"/>
              <a:t>drugs</a:t>
            </a:r>
            <a:r>
              <a:rPr lang="pl-PL" sz="2800" dirty="0"/>
              <a:t> </a:t>
            </a:r>
            <a:r>
              <a:rPr lang="pl-PL" sz="2800" dirty="0" err="1"/>
              <a:t>are</a:t>
            </a:r>
            <a:r>
              <a:rPr lang="pl-PL" sz="2800" dirty="0"/>
              <a:t> </a:t>
            </a:r>
            <a:r>
              <a:rPr lang="pl-PL" sz="2800" dirty="0" err="1"/>
              <a:t>strictly</a:t>
            </a:r>
            <a:r>
              <a:rPr lang="pl-PL" sz="2800" dirty="0"/>
              <a:t> </a:t>
            </a:r>
            <a:r>
              <a:rPr lang="pl-PL" sz="2800" dirty="0" err="1"/>
              <a:t>prohibited</a:t>
            </a:r>
            <a:r>
              <a:rPr lang="pl-PL" sz="2800" dirty="0"/>
              <a:t>. Possession of the smallest amount of drugs is an offence  ( 3 years in prison).</a:t>
            </a:r>
            <a:endParaRPr lang="en-US" sz="2800" dirty="0"/>
          </a:p>
          <a:p>
            <a:endParaRPr lang="en-US" sz="2800" dirty="0"/>
          </a:p>
          <a:p>
            <a:pPr marL="457200" indent="-457200">
              <a:buFontTx/>
              <a:buChar char="-"/>
            </a:pPr>
            <a:endParaRPr lang="pl-PL" sz="2800" dirty="0"/>
          </a:p>
          <a:p>
            <a:pPr marL="457200" indent="-457200">
              <a:buFontTx/>
              <a:buChar char="-"/>
            </a:pPr>
            <a:endParaRPr lang="pl-PL" sz="2800" dirty="0"/>
          </a:p>
          <a:p>
            <a:pPr marL="457200" indent="-457200">
              <a:buFontTx/>
              <a:buChar char="-"/>
            </a:pPr>
            <a:endParaRPr lang="pl-PL" sz="2800" dirty="0"/>
          </a:p>
          <a:p>
            <a:pPr marL="457200" indent="-457200">
              <a:buFontTx/>
              <a:buChar char="-"/>
            </a:pPr>
            <a:endParaRPr lang="pl-PL" sz="2800" dirty="0"/>
          </a:p>
          <a:p>
            <a:pPr marL="457200" indent="-457200">
              <a:buFontTx/>
              <a:buChar char="-"/>
            </a:pPr>
            <a:endParaRPr lang="pl-PL" sz="2800" dirty="0"/>
          </a:p>
          <a:p>
            <a:endParaRPr lang="pl-PL" sz="2800" dirty="0"/>
          </a:p>
        </p:txBody>
      </p:sp>
      <p:sp>
        <p:nvSpPr>
          <p:cNvPr id="7" name="object 4"/>
          <p:cNvSpPr/>
          <p:nvPr/>
        </p:nvSpPr>
        <p:spPr>
          <a:xfrm flipH="1">
            <a:off x="624837" y="-355356"/>
            <a:ext cx="268297" cy="1057105"/>
          </a:xfrm>
          <a:custGeom>
            <a:avLst/>
            <a:gdLst/>
            <a:ahLst/>
            <a:cxnLst/>
            <a:rect l="l" t="t" r="r" b="b"/>
            <a:pathLst>
              <a:path w="167640" h="1047114">
                <a:moveTo>
                  <a:pt x="0" y="0"/>
                </a:moveTo>
                <a:lnTo>
                  <a:pt x="0" y="1047088"/>
                </a:lnTo>
                <a:lnTo>
                  <a:pt x="167534" y="1047088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3315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/>
          <p:cNvSpPr/>
          <p:nvPr/>
        </p:nvSpPr>
        <p:spPr>
          <a:xfrm>
            <a:off x="-52071" y="-11734"/>
            <a:ext cx="20104100" cy="11309350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0" y="0"/>
                </a:moveTo>
                <a:lnTo>
                  <a:pt x="10052049" y="0"/>
                </a:lnTo>
                <a:lnTo>
                  <a:pt x="10052049" y="11308556"/>
                </a:lnTo>
                <a:lnTo>
                  <a:pt x="0" y="11308556"/>
                </a:lnTo>
                <a:lnTo>
                  <a:pt x="0" y="0"/>
                </a:lnTo>
                <a:close/>
              </a:path>
            </a:pathLst>
          </a:custGeom>
          <a:solidFill>
            <a:srgbClr val="9E5EBD">
              <a:alpha val="8431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Symbol zastępczy tekstu 2"/>
          <p:cNvSpPr txBox="1">
            <a:spLocks/>
          </p:cNvSpPr>
          <p:nvPr/>
        </p:nvSpPr>
        <p:spPr>
          <a:xfrm>
            <a:off x="1874520" y="713258"/>
            <a:ext cx="17092929" cy="6694017"/>
          </a:xfrm>
          <a:prstGeom prst="rect">
            <a:avLst/>
          </a:prstGeom>
        </p:spPr>
        <p:txBody>
          <a:bodyPr/>
          <a:lstStyle>
            <a:lvl1pPr marL="0"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 marL="457200"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 marL="914400"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 marL="1371600"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 marL="1828800"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800" kern="0" dirty="0">
                <a:solidFill>
                  <a:schemeClr val="bg1"/>
                </a:solidFill>
              </a:rPr>
              <a:t>Get </a:t>
            </a:r>
            <a:r>
              <a:rPr lang="pl-PL" sz="2800" kern="0" dirty="0" err="1">
                <a:solidFill>
                  <a:schemeClr val="bg1"/>
                </a:solidFill>
              </a:rPr>
              <a:t>acquainted</a:t>
            </a:r>
            <a:r>
              <a:rPr lang="pl-PL" sz="2800" kern="0" dirty="0">
                <a:solidFill>
                  <a:schemeClr val="bg1"/>
                </a:solidFill>
              </a:rPr>
              <a:t> with </a:t>
            </a:r>
            <a:r>
              <a:rPr lang="pl-PL" sz="2800" kern="0" dirty="0" err="1">
                <a:solidFill>
                  <a:schemeClr val="bg1"/>
                </a:solidFill>
              </a:rPr>
              <a:t>rules</a:t>
            </a:r>
            <a:r>
              <a:rPr lang="pl-PL" sz="2800" kern="0" dirty="0">
                <a:solidFill>
                  <a:schemeClr val="bg1"/>
                </a:solidFill>
              </a:rPr>
              <a:t> and </a:t>
            </a:r>
            <a:r>
              <a:rPr lang="pl-PL" sz="2800" kern="0" dirty="0" err="1">
                <a:solidFill>
                  <a:schemeClr val="bg1"/>
                </a:solidFill>
              </a:rPr>
              <a:t>regulations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regarding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your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stay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at</a:t>
            </a:r>
            <a:r>
              <a:rPr lang="pl-PL" sz="2800" kern="0" dirty="0">
                <a:solidFill>
                  <a:schemeClr val="bg1"/>
                </a:solidFill>
              </a:rPr>
              <a:t> Vistula, as </a:t>
            </a:r>
            <a:r>
              <a:rPr lang="pl-PL" sz="2800" kern="0" dirty="0" err="1">
                <a:solidFill>
                  <a:schemeClr val="bg1"/>
                </a:solidFill>
              </a:rPr>
              <a:t>well</a:t>
            </a:r>
            <a:r>
              <a:rPr lang="pl-PL" sz="2800" kern="0" dirty="0">
                <a:solidFill>
                  <a:schemeClr val="bg1"/>
                </a:solidFill>
              </a:rPr>
              <a:t> as with the Security </a:t>
            </a:r>
            <a:r>
              <a:rPr lang="pl-PL" sz="2800" kern="0" dirty="0" err="1">
                <a:solidFill>
                  <a:schemeClr val="bg1"/>
                </a:solidFill>
              </a:rPr>
              <a:t>Procedures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displayed</a:t>
            </a:r>
            <a:r>
              <a:rPr lang="pl-PL" sz="2800" kern="0" dirty="0">
                <a:solidFill>
                  <a:schemeClr val="bg1"/>
                </a:solidFill>
              </a:rPr>
              <a:t>  on the </a:t>
            </a:r>
            <a:r>
              <a:rPr lang="pl-PL" sz="2800" kern="0" dirty="0" err="1">
                <a:solidFill>
                  <a:schemeClr val="bg1"/>
                </a:solidFill>
              </a:rPr>
              <a:t>boards</a:t>
            </a:r>
            <a:r>
              <a:rPr lang="pl-PL" sz="2800" kern="0" dirty="0">
                <a:solidFill>
                  <a:schemeClr val="bg1"/>
                </a:solidFill>
              </a:rPr>
              <a:t> in </a:t>
            </a:r>
            <a:r>
              <a:rPr lang="pl-PL" sz="2800" kern="0" dirty="0" err="1">
                <a:solidFill>
                  <a:schemeClr val="bg1"/>
                </a:solidFill>
              </a:rPr>
              <a:t>various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places</a:t>
            </a:r>
            <a:r>
              <a:rPr lang="pl-PL" sz="2800" kern="0" dirty="0">
                <a:solidFill>
                  <a:schemeClr val="bg1"/>
                </a:solidFill>
              </a:rPr>
              <a:t> of the University and on </a:t>
            </a:r>
            <a:r>
              <a:rPr lang="pl-PL" sz="2800" kern="0" dirty="0" err="1">
                <a:solidFill>
                  <a:schemeClr val="bg1"/>
                </a:solidFill>
              </a:rPr>
              <a:t>its</a:t>
            </a:r>
            <a:r>
              <a:rPr lang="pl-PL" sz="2800" kern="0" dirty="0">
                <a:solidFill>
                  <a:schemeClr val="bg1"/>
                </a:solidFill>
              </a:rPr>
              <a:t>  </a:t>
            </a:r>
            <a:r>
              <a:rPr lang="pl-PL" sz="2800" kern="0" dirty="0" err="1">
                <a:solidFill>
                  <a:schemeClr val="bg1"/>
                </a:solidFill>
              </a:rPr>
              <a:t>website</a:t>
            </a:r>
            <a:r>
              <a:rPr lang="pl-PL" sz="2800" kern="0" dirty="0">
                <a:solidFill>
                  <a:schemeClr val="bg1"/>
                </a:solidFill>
              </a:rPr>
              <a:t>  </a:t>
            </a:r>
            <a:r>
              <a:rPr lang="pl-PL" sz="2800" kern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www.vistula.edu.pl/en/students/safety-on-vistula</a:t>
            </a:r>
            <a:endParaRPr lang="pl-PL" sz="2800" kern="0" dirty="0"/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800" kern="0" dirty="0">
                <a:solidFill>
                  <a:schemeClr val="bg1"/>
                </a:solidFill>
              </a:rPr>
              <a:t>Report </a:t>
            </a:r>
            <a:r>
              <a:rPr lang="pl-PL" sz="2800" kern="0" dirty="0" err="1">
                <a:solidFill>
                  <a:schemeClr val="bg1"/>
                </a:solidFill>
              </a:rPr>
              <a:t>any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suspicious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activity</a:t>
            </a:r>
            <a:r>
              <a:rPr lang="pl-PL" sz="2800" kern="0" dirty="0">
                <a:solidFill>
                  <a:schemeClr val="bg1"/>
                </a:solidFill>
              </a:rPr>
              <a:t> to the </a:t>
            </a:r>
            <a:r>
              <a:rPr lang="pl-PL" sz="2800" kern="0" dirty="0" err="1">
                <a:solidFill>
                  <a:schemeClr val="bg1"/>
                </a:solidFill>
              </a:rPr>
              <a:t>security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staff</a:t>
            </a:r>
            <a:r>
              <a:rPr lang="pl-PL" sz="2800" kern="0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800" kern="0" dirty="0" err="1">
                <a:solidFill>
                  <a:schemeClr val="bg1"/>
                </a:solidFill>
              </a:rPr>
              <a:t>Never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ignore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security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alarms</a:t>
            </a:r>
            <a:r>
              <a:rPr lang="pl-PL" sz="2800" kern="0" dirty="0">
                <a:solidFill>
                  <a:schemeClr val="bg1"/>
                </a:solidFill>
              </a:rPr>
              <a:t> and in </a:t>
            </a:r>
            <a:r>
              <a:rPr lang="pl-PL" sz="2800" kern="0" dirty="0" err="1">
                <a:solidFill>
                  <a:schemeClr val="bg1"/>
                </a:solidFill>
              </a:rPr>
              <a:t>case</a:t>
            </a:r>
            <a:r>
              <a:rPr lang="pl-PL" sz="2800" kern="0" dirty="0">
                <a:solidFill>
                  <a:schemeClr val="bg1"/>
                </a:solidFill>
              </a:rPr>
              <a:t> of </a:t>
            </a:r>
            <a:r>
              <a:rPr lang="pl-PL" sz="2800" kern="0" dirty="0" err="1">
                <a:solidFill>
                  <a:schemeClr val="bg1"/>
                </a:solidFill>
              </a:rPr>
              <a:t>evacuation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leave</a:t>
            </a:r>
            <a:r>
              <a:rPr lang="pl-PL" sz="2800" kern="0" dirty="0">
                <a:solidFill>
                  <a:schemeClr val="bg1"/>
                </a:solidFill>
              </a:rPr>
              <a:t> the </a:t>
            </a:r>
            <a:r>
              <a:rPr lang="pl-PL" sz="2800" kern="0" dirty="0" err="1">
                <a:solidFill>
                  <a:schemeClr val="bg1"/>
                </a:solidFill>
              </a:rPr>
              <a:t>premises</a:t>
            </a:r>
            <a:r>
              <a:rPr lang="pl-PL" sz="2800" kern="0" dirty="0">
                <a:solidFill>
                  <a:schemeClr val="bg1"/>
                </a:solidFill>
              </a:rPr>
              <a:t> by </a:t>
            </a:r>
            <a:r>
              <a:rPr lang="pl-PL" sz="2800" kern="0" dirty="0" err="1">
                <a:solidFill>
                  <a:schemeClr val="bg1"/>
                </a:solidFill>
              </a:rPr>
              <a:t>nearest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exit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door</a:t>
            </a:r>
            <a:r>
              <a:rPr lang="pl-PL" sz="2800" kern="0" dirty="0">
                <a:solidFill>
                  <a:schemeClr val="bg1"/>
                </a:solidFill>
              </a:rPr>
              <a:t> (do not </a:t>
            </a:r>
            <a:r>
              <a:rPr lang="pl-PL" sz="2800" kern="0" dirty="0" err="1">
                <a:solidFill>
                  <a:schemeClr val="bg1"/>
                </a:solidFill>
              </a:rPr>
              <a:t>use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elevators</a:t>
            </a:r>
            <a:r>
              <a:rPr lang="pl-PL" sz="2800" kern="0" dirty="0">
                <a:solidFill>
                  <a:schemeClr val="bg1"/>
                </a:solidFill>
              </a:rPr>
              <a:t>).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800" kern="0" dirty="0" err="1">
                <a:solidFill>
                  <a:schemeClr val="bg1"/>
                </a:solidFill>
              </a:rPr>
              <a:t>Remember</a:t>
            </a:r>
            <a:r>
              <a:rPr lang="pl-PL" sz="2800" kern="0" dirty="0">
                <a:solidFill>
                  <a:schemeClr val="bg1"/>
                </a:solidFill>
              </a:rPr>
              <a:t> th</a:t>
            </a:r>
            <a:r>
              <a:rPr lang="en-US" sz="2800" kern="0" dirty="0">
                <a:solidFill>
                  <a:schemeClr val="bg1"/>
                </a:solidFill>
              </a:rPr>
              <a:t>at</a:t>
            </a:r>
            <a:r>
              <a:rPr lang="pl-PL" sz="2800" kern="0" dirty="0">
                <a:solidFill>
                  <a:schemeClr val="bg1"/>
                </a:solidFill>
              </a:rPr>
              <a:t> smoking </a:t>
            </a:r>
            <a:r>
              <a:rPr lang="pl-PL" sz="2800" kern="0" dirty="0" err="1">
                <a:solidFill>
                  <a:schemeClr val="bg1"/>
                </a:solidFill>
              </a:rPr>
              <a:t>is</a:t>
            </a:r>
            <a:r>
              <a:rPr lang="en-US" sz="2800" kern="0" dirty="0">
                <a:solidFill>
                  <a:schemeClr val="bg1"/>
                </a:solidFill>
              </a:rPr>
              <a:t> allowed only at the designated area.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800" kern="0" dirty="0" err="1">
                <a:solidFill>
                  <a:schemeClr val="bg1"/>
                </a:solidFill>
              </a:rPr>
              <a:t>Drinking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en-US" sz="2800" kern="0" dirty="0">
                <a:solidFill>
                  <a:schemeClr val="bg1"/>
                </a:solidFill>
              </a:rPr>
              <a:t>and possession of </a:t>
            </a:r>
            <a:r>
              <a:rPr lang="pl-PL" sz="2800" kern="0" dirty="0" err="1">
                <a:solidFill>
                  <a:schemeClr val="bg1"/>
                </a:solidFill>
              </a:rPr>
              <a:t>alcohol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is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strictly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prohibited</a:t>
            </a:r>
            <a:r>
              <a:rPr lang="en-US" sz="2800" kern="0" dirty="0">
                <a:solidFill>
                  <a:schemeClr val="bg1"/>
                </a:solidFill>
              </a:rPr>
              <a:t>.</a:t>
            </a:r>
            <a:endParaRPr lang="pl-PL" sz="2800" kern="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800" kern="0" dirty="0" err="1">
                <a:solidFill>
                  <a:schemeClr val="bg1"/>
                </a:solidFill>
              </a:rPr>
              <a:t>Always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carry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your</a:t>
            </a:r>
            <a:r>
              <a:rPr lang="pl-PL" sz="2800" kern="0" dirty="0">
                <a:solidFill>
                  <a:schemeClr val="bg1"/>
                </a:solidFill>
              </a:rPr>
              <a:t> student ID </a:t>
            </a:r>
            <a:r>
              <a:rPr lang="pl-PL" sz="2800" kern="0" dirty="0" err="1">
                <a:solidFill>
                  <a:schemeClr val="bg1"/>
                </a:solidFill>
              </a:rPr>
              <a:t>card</a:t>
            </a:r>
            <a:r>
              <a:rPr lang="pl-PL" sz="2800" kern="0" dirty="0">
                <a:solidFill>
                  <a:schemeClr val="bg1"/>
                </a:solidFill>
              </a:rPr>
              <a:t> and proof of </a:t>
            </a:r>
            <a:r>
              <a:rPr lang="pl-PL" sz="2800" kern="0" dirty="0" err="1">
                <a:solidFill>
                  <a:schemeClr val="bg1"/>
                </a:solidFill>
              </a:rPr>
              <a:t>medical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insurance</a:t>
            </a:r>
            <a:r>
              <a:rPr lang="pl-PL" sz="2800" kern="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2800" kern="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800" kern="0">
                <a:solidFill>
                  <a:schemeClr val="bg1"/>
                </a:solidFill>
              </a:rPr>
              <a:t>The </a:t>
            </a:r>
            <a:r>
              <a:rPr lang="pl-PL" sz="2800" kern="0" dirty="0">
                <a:solidFill>
                  <a:schemeClr val="bg1"/>
                </a:solidFill>
              </a:rPr>
              <a:t>university doctor is available in room 24 on weekdays (except for Thursdays), between 9</a:t>
            </a:r>
            <a:r>
              <a:rPr lang="en-US" sz="2800" kern="0" dirty="0">
                <a:solidFill>
                  <a:schemeClr val="bg1"/>
                </a:solidFill>
              </a:rPr>
              <a:t>.00 AM</a:t>
            </a:r>
            <a:r>
              <a:rPr lang="pl-PL" sz="2800" kern="0" dirty="0">
                <a:solidFill>
                  <a:schemeClr val="bg1"/>
                </a:solidFill>
              </a:rPr>
              <a:t>-11</a:t>
            </a:r>
            <a:r>
              <a:rPr lang="en-US" sz="2800" kern="0" dirty="0">
                <a:solidFill>
                  <a:schemeClr val="bg1"/>
                </a:solidFill>
              </a:rPr>
              <a:t>.00 AM and on Saturdays between 12.00 PM – 2.00 PM, when part-time students have classes.</a:t>
            </a:r>
            <a:r>
              <a:rPr lang="pl-PL" sz="2800" kern="0" dirty="0">
                <a:solidFill>
                  <a:schemeClr val="bg1"/>
                </a:solidFill>
              </a:rPr>
              <a:t> If there is a need of first aid and the use of AED defibrillator,  the list of trained staff is at the reception /security desk in the lobby. </a:t>
            </a:r>
          </a:p>
          <a:p>
            <a:pPr>
              <a:lnSpc>
                <a:spcPct val="150000"/>
              </a:lnSpc>
            </a:pPr>
            <a:r>
              <a:rPr lang="en-US" sz="3200" kern="0" dirty="0">
                <a:solidFill>
                  <a:sysClr val="windowText" lastClr="000000"/>
                </a:solidFill>
              </a:rPr>
              <a:t>REMEMBER: You have to have a valid medical insurance during your studies at Vistula. It is a must !!!! </a:t>
            </a:r>
            <a:endParaRPr lang="pl-PL" sz="3200" kern="0" dirty="0">
              <a:solidFill>
                <a:sysClr val="windowText" lastClr="000000"/>
              </a:solidFill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kern="0" dirty="0">
                <a:solidFill>
                  <a:sysClr val="windowText" lastClr="000000"/>
                </a:solidFill>
              </a:rPr>
              <a:t> </a:t>
            </a:r>
            <a:endParaRPr lang="pl-PL" sz="3200" kern="0" dirty="0">
              <a:solidFill>
                <a:sysClr val="windowText" lastClr="000000"/>
              </a:solidFill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pl-PL" sz="2800" kern="0" dirty="0">
              <a:solidFill>
                <a:sysClr val="windowText" lastClr="000000"/>
              </a:solidFill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pl-PL" sz="2800" kern="0" dirty="0">
              <a:solidFill>
                <a:sysClr val="windowText" lastClr="000000"/>
              </a:solidFill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pl-PL" sz="2800" kern="0" dirty="0">
              <a:solidFill>
                <a:sysClr val="windowText" lastClr="000000"/>
              </a:solidFill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pl-PL" sz="2800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Symbol zastępczy tekstu 1"/>
          <p:cNvSpPr txBox="1">
            <a:spLocks/>
          </p:cNvSpPr>
          <p:nvPr/>
        </p:nvSpPr>
        <p:spPr>
          <a:xfrm>
            <a:off x="2279650" y="194504"/>
            <a:ext cx="5257800" cy="2107371"/>
          </a:xfrm>
          <a:prstGeom prst="rect">
            <a:avLst/>
          </a:prstGeom>
        </p:spPr>
        <p:txBody>
          <a:bodyPr/>
          <a:lstStyle>
            <a:lvl1pPr marL="0">
              <a:defRPr sz="4000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 marL="457200"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 marL="914400"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 marL="1371600"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 marL="1828800"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pl-PL" u="sng" kern="0" dirty="0">
                <a:solidFill>
                  <a:schemeClr val="bg1"/>
                </a:solidFill>
              </a:rPr>
              <a:t>Security </a:t>
            </a:r>
            <a:r>
              <a:rPr lang="pl-PL" u="sng" kern="0" dirty="0" err="1">
                <a:solidFill>
                  <a:schemeClr val="bg1"/>
                </a:solidFill>
              </a:rPr>
              <a:t>at</a:t>
            </a:r>
            <a:r>
              <a:rPr lang="pl-PL" u="sng" kern="0" dirty="0">
                <a:solidFill>
                  <a:schemeClr val="bg1"/>
                </a:solidFill>
              </a:rPr>
              <a:t> Vistula</a:t>
            </a:r>
          </a:p>
        </p:txBody>
      </p:sp>
      <p:sp>
        <p:nvSpPr>
          <p:cNvPr id="10" name="object 4"/>
          <p:cNvSpPr/>
          <p:nvPr/>
        </p:nvSpPr>
        <p:spPr>
          <a:xfrm>
            <a:off x="1874520" y="92638"/>
            <a:ext cx="167640" cy="1047115"/>
          </a:xfrm>
          <a:custGeom>
            <a:avLst/>
            <a:gdLst/>
            <a:ahLst/>
            <a:cxnLst/>
            <a:rect l="l" t="t" r="r" b="b"/>
            <a:pathLst>
              <a:path w="167640" h="1047114">
                <a:moveTo>
                  <a:pt x="0" y="0"/>
                </a:moveTo>
                <a:lnTo>
                  <a:pt x="0" y="1047088"/>
                </a:lnTo>
                <a:lnTo>
                  <a:pt x="167534" y="1047088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Grupa 10"/>
          <p:cNvGrpSpPr/>
          <p:nvPr/>
        </p:nvGrpSpPr>
        <p:grpSpPr>
          <a:xfrm>
            <a:off x="10125844" y="9921875"/>
            <a:ext cx="10052050" cy="2461260"/>
            <a:chOff x="10052050" y="8847897"/>
            <a:chExt cx="10052050" cy="2461260"/>
          </a:xfrm>
        </p:grpSpPr>
        <p:sp>
          <p:nvSpPr>
            <p:cNvPr id="12" name="object 3"/>
            <p:cNvSpPr/>
            <p:nvPr/>
          </p:nvSpPr>
          <p:spPr>
            <a:xfrm>
              <a:off x="10052050" y="8847897"/>
              <a:ext cx="10052050" cy="2461260"/>
            </a:xfrm>
            <a:custGeom>
              <a:avLst/>
              <a:gdLst/>
              <a:ahLst/>
              <a:cxnLst/>
              <a:rect l="l" t="t" r="r" b="b"/>
              <a:pathLst>
                <a:path w="10052050" h="2461259">
                  <a:moveTo>
                    <a:pt x="0" y="0"/>
                  </a:moveTo>
                  <a:lnTo>
                    <a:pt x="10052049" y="0"/>
                  </a:lnTo>
                  <a:lnTo>
                    <a:pt x="10052049" y="2460658"/>
                  </a:lnTo>
                  <a:lnTo>
                    <a:pt x="0" y="24606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4"/>
            <p:cNvSpPr/>
            <p:nvPr/>
          </p:nvSpPr>
          <p:spPr>
            <a:xfrm>
              <a:off x="11141137" y="9518223"/>
              <a:ext cx="1036617" cy="11832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5"/>
            <p:cNvSpPr txBox="1"/>
            <p:nvPr/>
          </p:nvSpPr>
          <p:spPr>
            <a:xfrm>
              <a:off x="10052050" y="9808990"/>
              <a:ext cx="10052050" cy="5283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533650">
                <a:lnSpc>
                  <a:spcPts val="1980"/>
                </a:lnSpc>
                <a:spcBef>
                  <a:spcPts val="95"/>
                </a:spcBef>
              </a:pPr>
              <a:r>
                <a:rPr sz="1650" b="1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Grupa Uczelni</a:t>
              </a:r>
              <a:r>
                <a:rPr sz="1650" b="1" spc="-6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b="1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Vistula</a:t>
              </a:r>
              <a:endParaRPr sz="1650">
                <a:latin typeface="Roboto Condensed"/>
                <a:cs typeface="Roboto Condensed"/>
              </a:endParaRPr>
            </a:p>
            <a:p>
              <a:pPr marL="2533650">
                <a:lnSpc>
                  <a:spcPct val="100000"/>
                </a:lnSpc>
              </a:pPr>
              <a:r>
                <a:rPr sz="1650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Praktyczna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wiedza. Biznesowe podejście. Globalne</a:t>
              </a:r>
              <a:r>
                <a:rPr sz="1650" spc="8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możliwości.</a:t>
              </a:r>
              <a:endParaRPr sz="1650">
                <a:latin typeface="Roboto Condensed"/>
                <a:cs typeface="Roboto Condens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0001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Prostokąt 7"/>
          <p:cNvSpPr/>
          <p:nvPr/>
        </p:nvSpPr>
        <p:spPr>
          <a:xfrm>
            <a:off x="10052050" y="1"/>
            <a:ext cx="10052050" cy="9037676"/>
          </a:xfrm>
          <a:prstGeom prst="rect">
            <a:avLst/>
          </a:prstGeom>
          <a:solidFill>
            <a:srgbClr val="21BF9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2C97DC"/>
              </a:solidFill>
            </a:endParaRPr>
          </a:p>
        </p:txBody>
      </p:sp>
      <p:grpSp>
        <p:nvGrpSpPr>
          <p:cNvPr id="12" name="Grupa 11"/>
          <p:cNvGrpSpPr/>
          <p:nvPr/>
        </p:nvGrpSpPr>
        <p:grpSpPr>
          <a:xfrm>
            <a:off x="10052050" y="8847897"/>
            <a:ext cx="10052050" cy="2461260"/>
            <a:chOff x="10052050" y="8847897"/>
            <a:chExt cx="10052050" cy="2461260"/>
          </a:xfrm>
        </p:grpSpPr>
        <p:sp>
          <p:nvSpPr>
            <p:cNvPr id="9" name="object 3"/>
            <p:cNvSpPr/>
            <p:nvPr/>
          </p:nvSpPr>
          <p:spPr>
            <a:xfrm>
              <a:off x="10052050" y="8847897"/>
              <a:ext cx="10052050" cy="2461260"/>
            </a:xfrm>
            <a:custGeom>
              <a:avLst/>
              <a:gdLst/>
              <a:ahLst/>
              <a:cxnLst/>
              <a:rect l="l" t="t" r="r" b="b"/>
              <a:pathLst>
                <a:path w="10052050" h="2461259">
                  <a:moveTo>
                    <a:pt x="0" y="0"/>
                  </a:moveTo>
                  <a:lnTo>
                    <a:pt x="10052049" y="0"/>
                  </a:lnTo>
                  <a:lnTo>
                    <a:pt x="10052049" y="2460658"/>
                  </a:lnTo>
                  <a:lnTo>
                    <a:pt x="0" y="24606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"/>
            <p:cNvSpPr/>
            <p:nvPr/>
          </p:nvSpPr>
          <p:spPr>
            <a:xfrm>
              <a:off x="11141137" y="9518223"/>
              <a:ext cx="1036617" cy="11832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/>
            <p:cNvSpPr txBox="1"/>
            <p:nvPr/>
          </p:nvSpPr>
          <p:spPr>
            <a:xfrm>
              <a:off x="10052050" y="9808990"/>
              <a:ext cx="10052050" cy="5283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533650">
                <a:lnSpc>
                  <a:spcPts val="1980"/>
                </a:lnSpc>
                <a:spcBef>
                  <a:spcPts val="95"/>
                </a:spcBef>
              </a:pPr>
              <a:r>
                <a:rPr sz="1650" b="1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Grupa Uczelni</a:t>
              </a:r>
              <a:r>
                <a:rPr sz="1650" b="1" spc="-6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b="1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Vistula</a:t>
              </a:r>
              <a:endParaRPr sz="1650">
                <a:latin typeface="Roboto Condensed"/>
                <a:cs typeface="Roboto Condensed"/>
              </a:endParaRPr>
            </a:p>
            <a:p>
              <a:pPr marL="2533650">
                <a:lnSpc>
                  <a:spcPct val="100000"/>
                </a:lnSpc>
              </a:pPr>
              <a:r>
                <a:rPr sz="1650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Praktyczna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wiedza. Biznesowe podejście. Globalne</a:t>
              </a:r>
              <a:r>
                <a:rPr sz="1650" spc="8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możliwości.</a:t>
              </a:r>
              <a:endParaRPr sz="1650">
                <a:latin typeface="Roboto Condensed"/>
                <a:cs typeface="Roboto Condensed"/>
              </a:endParaRPr>
            </a:p>
          </p:txBody>
        </p:sp>
      </p:grpSp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1423650" y="397477"/>
            <a:ext cx="8305800" cy="2132998"/>
          </a:xfrm>
        </p:spPr>
        <p:txBody>
          <a:bodyPr/>
          <a:lstStyle/>
          <a:p>
            <a:r>
              <a:rPr lang="pl-PL" u="sng" dirty="0" err="1"/>
              <a:t>If</a:t>
            </a:r>
            <a:r>
              <a:rPr lang="pl-PL" u="sng" dirty="0"/>
              <a:t> </a:t>
            </a:r>
            <a:r>
              <a:rPr lang="pl-PL" u="sng" dirty="0" err="1"/>
              <a:t>you</a:t>
            </a:r>
            <a:r>
              <a:rPr lang="pl-PL" u="sng" dirty="0"/>
              <a:t> </a:t>
            </a:r>
            <a:r>
              <a:rPr lang="pl-PL" u="sng" dirty="0" err="1"/>
              <a:t>are</a:t>
            </a:r>
            <a:r>
              <a:rPr lang="pl-PL" u="sng" dirty="0"/>
              <a:t> a </a:t>
            </a:r>
            <a:r>
              <a:rPr lang="pl-PL" u="sng" dirty="0" err="1"/>
              <a:t>victim</a:t>
            </a:r>
            <a:r>
              <a:rPr lang="pl-PL" u="sng" dirty="0"/>
              <a:t> </a:t>
            </a:r>
            <a:r>
              <a:rPr lang="pl-PL" u="sng" dirty="0" err="1"/>
              <a:t>or</a:t>
            </a:r>
            <a:r>
              <a:rPr lang="pl-PL" u="sng" dirty="0"/>
              <a:t> </a:t>
            </a:r>
            <a:r>
              <a:rPr lang="pl-PL" u="sng" dirty="0" err="1"/>
              <a:t>witness</a:t>
            </a:r>
            <a:r>
              <a:rPr lang="pl-PL" u="sng" dirty="0"/>
              <a:t> </a:t>
            </a:r>
            <a:r>
              <a:rPr lang="pl-PL" u="sng"/>
              <a:t>a crime, </a:t>
            </a:r>
            <a:r>
              <a:rPr lang="pl-PL" u="sng" dirty="0" err="1"/>
              <a:t>feel</a:t>
            </a:r>
            <a:r>
              <a:rPr lang="pl-PL" u="sng" dirty="0"/>
              <a:t> </a:t>
            </a:r>
            <a:r>
              <a:rPr lang="pl-PL" u="sng" dirty="0" err="1"/>
              <a:t>threatened</a:t>
            </a:r>
            <a:r>
              <a:rPr lang="pl-PL" u="sng" dirty="0"/>
              <a:t>, </a:t>
            </a:r>
            <a:r>
              <a:rPr lang="pl-PL" u="sng" dirty="0" err="1"/>
              <a:t>immediately</a:t>
            </a:r>
            <a:r>
              <a:rPr lang="pl-PL" u="sng" dirty="0"/>
              <a:t> </a:t>
            </a:r>
            <a:r>
              <a:rPr lang="pl-PL" u="sng" dirty="0" err="1"/>
              <a:t>notify</a:t>
            </a:r>
            <a:r>
              <a:rPr lang="pl-PL" u="sng" dirty="0"/>
              <a:t>: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11423651" y="2301875"/>
            <a:ext cx="7300912" cy="3523185"/>
          </a:xfrm>
        </p:spPr>
        <p:txBody>
          <a:bodyPr/>
          <a:lstStyle/>
          <a:p>
            <a:endParaRPr lang="pl-PL" sz="2800" dirty="0"/>
          </a:p>
          <a:p>
            <a:r>
              <a:rPr lang="pl-PL" sz="3200" dirty="0" err="1"/>
              <a:t>Mr</a:t>
            </a:r>
            <a:r>
              <a:rPr lang="pl-PL" sz="3200" dirty="0"/>
              <a:t> Michał Jasiński</a:t>
            </a:r>
          </a:p>
          <a:p>
            <a:r>
              <a:rPr lang="pl-PL" sz="3200" dirty="0" err="1"/>
              <a:t>Rector’s</a:t>
            </a:r>
            <a:r>
              <a:rPr lang="pl-PL" sz="3200" dirty="0"/>
              <a:t> Proxy for Security </a:t>
            </a:r>
            <a:r>
              <a:rPr lang="pl-PL" sz="3200" dirty="0" err="1"/>
              <a:t>Affairs</a:t>
            </a:r>
            <a:endParaRPr lang="pl-PL" sz="3200" dirty="0"/>
          </a:p>
          <a:p>
            <a:r>
              <a:rPr lang="pl-PL" sz="3200" dirty="0">
                <a:solidFill>
                  <a:schemeClr val="tx1"/>
                </a:solidFill>
              </a:rPr>
              <a:t>+48 501 556  557</a:t>
            </a:r>
          </a:p>
          <a:p>
            <a:r>
              <a:rPr lang="pl-PL" sz="3200" dirty="0">
                <a:solidFill>
                  <a:schemeClr val="tx1"/>
                </a:solidFill>
              </a:rPr>
              <a:t>m.jasinski@vistula.edu.pl</a:t>
            </a:r>
          </a:p>
          <a:p>
            <a:endParaRPr lang="pl-PL" sz="2800" dirty="0"/>
          </a:p>
          <a:p>
            <a:r>
              <a:rPr lang="pl-PL" sz="2800" u="sng" dirty="0"/>
              <a:t>Office </a:t>
            </a:r>
            <a:r>
              <a:rPr lang="pl-PL" sz="2800" u="sng" dirty="0" err="1"/>
              <a:t>hours</a:t>
            </a:r>
            <a:r>
              <a:rPr lang="pl-PL" sz="2800" u="sng" dirty="0"/>
              <a:t> in </a:t>
            </a:r>
            <a:r>
              <a:rPr lang="pl-PL" sz="2800" u="sng" dirty="0" err="1"/>
              <a:t>room</a:t>
            </a:r>
            <a:r>
              <a:rPr lang="pl-PL" sz="2800" u="sng" dirty="0"/>
              <a:t> 207:</a:t>
            </a:r>
          </a:p>
          <a:p>
            <a:r>
              <a:rPr lang="pl-PL" sz="2800" dirty="0" err="1"/>
              <a:t>Mondays</a:t>
            </a:r>
            <a:r>
              <a:rPr lang="pl-PL" sz="2800" dirty="0"/>
              <a:t> and </a:t>
            </a:r>
            <a:r>
              <a:rPr lang="pl-PL" sz="2800" dirty="0" err="1"/>
              <a:t>Wednesdays</a:t>
            </a:r>
            <a:r>
              <a:rPr lang="pl-PL" sz="2800" dirty="0"/>
              <a:t>  11 </a:t>
            </a:r>
            <a:r>
              <a:rPr lang="pl-PL" sz="2800" dirty="0" err="1"/>
              <a:t>am</a:t>
            </a:r>
            <a:r>
              <a:rPr lang="pl-PL" sz="2800" dirty="0"/>
              <a:t> – 2pm</a:t>
            </a:r>
          </a:p>
          <a:p>
            <a:r>
              <a:rPr lang="pl-PL" sz="2800" dirty="0" err="1"/>
              <a:t>or</a:t>
            </a:r>
            <a:r>
              <a:rPr lang="pl-PL" sz="2800" dirty="0"/>
              <a:t> </a:t>
            </a:r>
            <a:r>
              <a:rPr lang="pl-PL" sz="2800" dirty="0" err="1"/>
              <a:t>at</a:t>
            </a:r>
            <a:r>
              <a:rPr lang="pl-PL" sz="2800" dirty="0"/>
              <a:t> a </a:t>
            </a:r>
            <a:r>
              <a:rPr lang="pl-PL" sz="2800" dirty="0" err="1"/>
              <a:t>different</a:t>
            </a:r>
            <a:r>
              <a:rPr lang="pl-PL" sz="2800" dirty="0"/>
              <a:t> </a:t>
            </a:r>
            <a:r>
              <a:rPr lang="pl-PL" sz="2800" dirty="0" err="1"/>
              <a:t>time</a:t>
            </a:r>
            <a:r>
              <a:rPr lang="pl-PL" sz="2800" dirty="0"/>
              <a:t> </a:t>
            </a:r>
            <a:r>
              <a:rPr lang="pl-PL" sz="2800" dirty="0" err="1"/>
              <a:t>agreed</a:t>
            </a:r>
            <a:r>
              <a:rPr lang="pl-PL" sz="2800" dirty="0"/>
              <a:t> upon via </a:t>
            </a:r>
            <a:r>
              <a:rPr lang="pl-PL" sz="2800" dirty="0" err="1"/>
              <a:t>phone</a:t>
            </a:r>
            <a:r>
              <a:rPr lang="pl-PL" sz="2800" dirty="0"/>
              <a:t> </a:t>
            </a:r>
            <a:r>
              <a:rPr lang="pl-PL" sz="2800" dirty="0" err="1"/>
              <a:t>or</a:t>
            </a:r>
            <a:r>
              <a:rPr lang="pl-PL" sz="2800" dirty="0"/>
              <a:t> e-mail. </a:t>
            </a:r>
          </a:p>
          <a:p>
            <a:r>
              <a:rPr lang="pl-PL" sz="2800" dirty="0" err="1"/>
              <a:t>Meetings</a:t>
            </a:r>
            <a:r>
              <a:rPr lang="pl-PL" sz="2800" dirty="0"/>
              <a:t> with the Proxy </a:t>
            </a:r>
            <a:r>
              <a:rPr lang="pl-PL" sz="2800" dirty="0" err="1"/>
              <a:t>take</a:t>
            </a:r>
            <a:r>
              <a:rPr lang="pl-PL" sz="2800" dirty="0"/>
              <a:t> place in a </a:t>
            </a:r>
            <a:r>
              <a:rPr lang="pl-PL" sz="2800" dirty="0" err="1"/>
              <a:t>confidential</a:t>
            </a:r>
            <a:r>
              <a:rPr lang="pl-PL" sz="2800" dirty="0"/>
              <a:t> environment. In </a:t>
            </a:r>
            <a:r>
              <a:rPr lang="pl-PL" sz="2800" dirty="0" err="1"/>
              <a:t>each</a:t>
            </a:r>
            <a:r>
              <a:rPr lang="pl-PL" sz="2800" dirty="0"/>
              <a:t> </a:t>
            </a:r>
            <a:r>
              <a:rPr lang="pl-PL" sz="2800" dirty="0" err="1"/>
              <a:t>case</a:t>
            </a:r>
            <a:r>
              <a:rPr lang="pl-PL" sz="2800" dirty="0"/>
              <a:t> </a:t>
            </a:r>
            <a:r>
              <a:rPr lang="pl-PL" sz="2800" dirty="0" err="1"/>
              <a:t>an</a:t>
            </a:r>
            <a:r>
              <a:rPr lang="pl-PL" sz="2800" dirty="0"/>
              <a:t> </a:t>
            </a:r>
            <a:r>
              <a:rPr lang="pl-PL" sz="2800" dirty="0" err="1"/>
              <a:t>appropriate</a:t>
            </a:r>
            <a:r>
              <a:rPr lang="pl-PL" sz="2800" dirty="0"/>
              <a:t> </a:t>
            </a:r>
            <a:r>
              <a:rPr lang="pl-PL" sz="2800" dirty="0" err="1"/>
              <a:t>mode</a:t>
            </a:r>
            <a:r>
              <a:rPr lang="pl-PL" sz="2800" dirty="0"/>
              <a:t> of </a:t>
            </a:r>
            <a:r>
              <a:rPr lang="pl-PL" sz="2800" dirty="0" err="1"/>
              <a:t>action</a:t>
            </a:r>
            <a:r>
              <a:rPr lang="pl-PL" sz="2800" dirty="0"/>
              <a:t> </a:t>
            </a:r>
            <a:r>
              <a:rPr lang="pl-PL" sz="2800" dirty="0" err="1"/>
              <a:t>is</a:t>
            </a:r>
            <a:r>
              <a:rPr lang="pl-PL" sz="2800" dirty="0"/>
              <a:t> </a:t>
            </a:r>
            <a:r>
              <a:rPr lang="pl-PL" sz="2800" dirty="0" err="1"/>
              <a:t>agreed</a:t>
            </a:r>
            <a:r>
              <a:rPr lang="pl-PL" sz="2800" dirty="0"/>
              <a:t> upon with the person </a:t>
            </a:r>
            <a:r>
              <a:rPr lang="pl-PL" sz="2800" dirty="0" err="1"/>
              <a:t>concerned</a:t>
            </a:r>
            <a:r>
              <a:rPr lang="pl-PL" sz="2800" dirty="0"/>
              <a:t>.</a:t>
            </a:r>
          </a:p>
          <a:p>
            <a:endParaRPr lang="pl-PL" sz="2800" dirty="0"/>
          </a:p>
        </p:txBody>
      </p:sp>
      <p:sp>
        <p:nvSpPr>
          <p:cNvPr id="4" name="object 4"/>
          <p:cNvSpPr/>
          <p:nvPr/>
        </p:nvSpPr>
        <p:spPr>
          <a:xfrm>
            <a:off x="11141136" y="549275"/>
            <a:ext cx="184025" cy="1751999"/>
          </a:xfrm>
          <a:custGeom>
            <a:avLst/>
            <a:gdLst/>
            <a:ahLst/>
            <a:cxnLst/>
            <a:rect l="l" t="t" r="r" b="b"/>
            <a:pathLst>
              <a:path w="167640" h="1047114">
                <a:moveTo>
                  <a:pt x="0" y="0"/>
                </a:moveTo>
                <a:lnTo>
                  <a:pt x="0" y="1047088"/>
                </a:lnTo>
                <a:lnTo>
                  <a:pt x="167534" y="1047088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333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379538" y="1006475"/>
            <a:ext cx="6538912" cy="3705744"/>
          </a:xfrm>
        </p:spPr>
        <p:txBody>
          <a:bodyPr/>
          <a:lstStyle/>
          <a:p>
            <a:r>
              <a:rPr lang="pl-PL" dirty="0" err="1"/>
              <a:t>Thanks</a:t>
            </a:r>
            <a:r>
              <a:rPr lang="pl-PL" dirty="0"/>
              <a:t> for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attention</a:t>
            </a:r>
            <a:r>
              <a:rPr lang="pl-PL" dirty="0"/>
              <a:t>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sz="3200" dirty="0"/>
              <a:t>Michał Jasiński</a:t>
            </a:r>
          </a:p>
          <a:p>
            <a:r>
              <a:rPr lang="pl-PL" sz="3200" dirty="0" err="1"/>
              <a:t>Rector’s</a:t>
            </a:r>
            <a:r>
              <a:rPr lang="pl-PL" sz="3200" dirty="0"/>
              <a:t> Proxy for Security </a:t>
            </a:r>
            <a:r>
              <a:rPr lang="pl-PL" sz="3200" dirty="0" err="1"/>
              <a:t>Affairs</a:t>
            </a:r>
            <a:endParaRPr lang="pl-PL" sz="32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8451850" y="115901"/>
            <a:ext cx="11652250" cy="2515372"/>
          </a:xfrm>
        </p:spPr>
        <p:txBody>
          <a:bodyPr/>
          <a:lstStyle/>
          <a:p>
            <a:r>
              <a:rPr lang="en-US" b="1" dirty="0"/>
              <a:t> 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object 8"/>
          <p:cNvSpPr txBox="1"/>
          <p:nvPr/>
        </p:nvSpPr>
        <p:spPr>
          <a:xfrm>
            <a:off x="9421567" y="6388934"/>
            <a:ext cx="4745283" cy="61939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b="1" spc="5" dirty="0">
                <a:solidFill>
                  <a:srgbClr val="FFFFFF"/>
                </a:solidFill>
                <a:latin typeface="Roboto Condensed"/>
                <a:cs typeface="Roboto Condensed"/>
              </a:rPr>
              <a:t>Akademia Finansów </a:t>
            </a:r>
            <a:r>
              <a:rPr sz="1950" b="1" spc="0" dirty="0">
                <a:solidFill>
                  <a:srgbClr val="FFFFFF"/>
                </a:solidFill>
                <a:latin typeface="Roboto Condensed"/>
                <a:cs typeface="Roboto Condensed"/>
              </a:rPr>
              <a:t>i Biznesu Vistula  </a:t>
            </a:r>
            <a:r>
              <a:rPr sz="1950" b="1" spc="5" dirty="0">
                <a:solidFill>
                  <a:srgbClr val="FFFFFF"/>
                </a:solidFill>
                <a:latin typeface="Roboto Condensed"/>
                <a:cs typeface="Roboto Condensed"/>
              </a:rPr>
              <a:t>Szkoła Główna </a:t>
            </a:r>
            <a:r>
              <a:rPr sz="1950" b="1" dirty="0">
                <a:solidFill>
                  <a:srgbClr val="FFFFFF"/>
                </a:solidFill>
                <a:latin typeface="Roboto Condensed"/>
                <a:cs typeface="Roboto Condensed"/>
              </a:rPr>
              <a:t>Turystyki </a:t>
            </a:r>
            <a:r>
              <a:rPr sz="1950" b="1" spc="0" dirty="0" err="1">
                <a:solidFill>
                  <a:srgbClr val="FFFFFF"/>
                </a:solidFill>
                <a:latin typeface="Roboto Condensed"/>
                <a:cs typeface="Roboto Condensed"/>
              </a:rPr>
              <a:t>i</a:t>
            </a:r>
            <a:r>
              <a:rPr sz="1950" b="1" spc="-80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lang="pl-PL" sz="1950" b="1" spc="0" dirty="0">
                <a:solidFill>
                  <a:srgbClr val="FFFFFF"/>
                </a:solidFill>
                <a:latin typeface="Roboto Condensed"/>
                <a:cs typeface="Roboto Condensed"/>
              </a:rPr>
              <a:t>Hotelarstwa</a:t>
            </a:r>
            <a:endParaRPr sz="1950" dirty="0">
              <a:latin typeface="Roboto Condensed"/>
              <a:cs typeface="Roboto Condensed"/>
            </a:endParaRPr>
          </a:p>
        </p:txBody>
      </p:sp>
      <p:sp>
        <p:nvSpPr>
          <p:cNvPr id="7" name="object 9"/>
          <p:cNvSpPr txBox="1"/>
          <p:nvPr/>
        </p:nvSpPr>
        <p:spPr>
          <a:xfrm>
            <a:off x="9421566" y="7264648"/>
            <a:ext cx="3775075" cy="941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ul.</a:t>
            </a:r>
            <a:r>
              <a:rPr sz="1950" spc="-90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St</a:t>
            </a:r>
            <a:r>
              <a:rPr lang="pl-PL" sz="1950" spc="5" dirty="0">
                <a:solidFill>
                  <a:srgbClr val="FFFFFF"/>
                </a:solidFill>
                <a:latin typeface="Roboto Condensed"/>
                <a:cs typeface="Roboto Condensed"/>
              </a:rPr>
              <a:t>okłosy </a:t>
            </a:r>
            <a:r>
              <a:rPr lang="pl-PL"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3, </a:t>
            </a:r>
            <a:r>
              <a:rPr lang="pl-PL" sz="1950" spc="5" dirty="0">
                <a:solidFill>
                  <a:srgbClr val="FFFFFF"/>
                </a:solidFill>
                <a:latin typeface="Roboto Condensed"/>
                <a:cs typeface="Roboto Condensed"/>
              </a:rPr>
              <a:t>02-787 Warszawa</a:t>
            </a:r>
          </a:p>
          <a:p>
            <a:pPr marL="12700">
              <a:spcBef>
                <a:spcPts val="125"/>
              </a:spcBef>
            </a:pPr>
            <a:r>
              <a:rPr lang="pl-PL" sz="1950" spc="5" dirty="0">
                <a:solidFill>
                  <a:srgbClr val="FFFFFF"/>
                </a:solidFill>
                <a:latin typeface="Roboto Condensed"/>
                <a:cs typeface="Roboto Condensed"/>
              </a:rPr>
              <a:t>(wejście od stacji </a:t>
            </a:r>
            <a:r>
              <a:rPr lang="pl-PL"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Metro</a:t>
            </a:r>
            <a:r>
              <a:rPr lang="pl-PL" sz="1950" spc="-65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lang="pl-PL"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Stokłosy)</a:t>
            </a:r>
            <a:endParaRPr lang="pl-PL" sz="1950" dirty="0">
              <a:latin typeface="Roboto Condensed"/>
              <a:cs typeface="Roboto Condensed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sz="1950" dirty="0">
              <a:latin typeface="Roboto Condensed"/>
              <a:cs typeface="Roboto Condensed"/>
            </a:endParaRPr>
          </a:p>
        </p:txBody>
      </p:sp>
      <p:sp>
        <p:nvSpPr>
          <p:cNvPr id="8" name="object 11"/>
          <p:cNvSpPr txBox="1"/>
          <p:nvPr/>
        </p:nvSpPr>
        <p:spPr>
          <a:xfrm>
            <a:off x="9421566" y="8448026"/>
            <a:ext cx="4973884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pl-PL" sz="1950" b="1" spc="5" dirty="0">
                <a:solidFill>
                  <a:srgbClr val="FFFFFF"/>
                </a:solidFill>
                <a:latin typeface="Roboto Condensed"/>
                <a:cs typeface="Roboto Condensed"/>
              </a:rPr>
              <a:t>Więcej na: </a:t>
            </a:r>
            <a:r>
              <a:rPr lang="pl-PL" sz="1950" spc="5" dirty="0" err="1">
                <a:solidFill>
                  <a:srgbClr val="FFFFFF"/>
                </a:solidFill>
                <a:latin typeface="Roboto Condensed"/>
                <a:cs typeface="Roboto Condensed"/>
              </a:rPr>
              <a:t>www.vistula.edu.pl</a:t>
            </a:r>
            <a:endParaRPr sz="1950" dirty="0">
              <a:latin typeface="Roboto Condensed"/>
              <a:cs typeface="Roboto Condensed"/>
            </a:endParaRPr>
          </a:p>
        </p:txBody>
      </p:sp>
      <p:sp>
        <p:nvSpPr>
          <p:cNvPr id="9" name="object 12"/>
          <p:cNvSpPr/>
          <p:nvPr/>
        </p:nvSpPr>
        <p:spPr>
          <a:xfrm>
            <a:off x="11957049" y="9146462"/>
            <a:ext cx="1032314" cy="1073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3"/>
          <p:cNvSpPr/>
          <p:nvPr/>
        </p:nvSpPr>
        <p:spPr>
          <a:xfrm>
            <a:off x="9473083" y="9119101"/>
            <a:ext cx="1016618" cy="1147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1"/>
          <p:cNvSpPr/>
          <p:nvPr/>
        </p:nvSpPr>
        <p:spPr>
          <a:xfrm>
            <a:off x="1089087" y="9832350"/>
            <a:ext cx="1036617" cy="11832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2"/>
          <p:cNvSpPr txBox="1"/>
          <p:nvPr/>
        </p:nvSpPr>
        <p:spPr>
          <a:xfrm>
            <a:off x="2533954" y="10123116"/>
            <a:ext cx="5917896" cy="522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Grupa Uczelni</a:t>
            </a:r>
            <a:r>
              <a:rPr sz="1650" b="1" spc="-6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Vistula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Praktyczna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wiedza. Biznesowe podejście. Globalne</a:t>
            </a:r>
            <a:r>
              <a:rPr sz="1650" spc="8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możliwości.</a:t>
            </a:r>
            <a:endParaRPr sz="1650" dirty="0">
              <a:latin typeface="Roboto Condensed"/>
              <a:cs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839802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stula prezentacja">
      <a:dk1>
        <a:srgbClr val="000000"/>
      </a:dk1>
      <a:lt1>
        <a:srgbClr val="FFFFFF"/>
      </a:lt1>
      <a:dk2>
        <a:srgbClr val="6D6E70"/>
      </a:dk2>
      <a:lt2>
        <a:srgbClr val="FFFFFF"/>
      </a:lt2>
      <a:accent1>
        <a:srgbClr val="00ADC4"/>
      </a:accent1>
      <a:accent2>
        <a:srgbClr val="9E5EBD"/>
      </a:accent2>
      <a:accent3>
        <a:srgbClr val="2C97DC"/>
      </a:accent3>
      <a:accent4>
        <a:srgbClr val="20BF9C"/>
      </a:accent4>
      <a:accent5>
        <a:srgbClr val="485E7B"/>
      </a:accent5>
      <a:accent6>
        <a:srgbClr val="EF4541"/>
      </a:accent6>
      <a:hlink>
        <a:srgbClr val="139EB8"/>
      </a:hlink>
      <a:folHlink>
        <a:srgbClr val="9E5E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505</TotalTime>
  <Words>787</Words>
  <Application>Microsoft Office PowerPoint</Application>
  <PresentationFormat>Custom</PresentationFormat>
  <Paragraphs>88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Roboto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SZABLON  PREZENTACJI  GRUPY UCZELNI  VISTULA</dc:title>
  <dc:creator>Michal</dc:creator>
  <cp:lastModifiedBy>Michał Jasiński</cp:lastModifiedBy>
  <cp:revision>104</cp:revision>
  <cp:lastPrinted>2017-09-20T13:04:07Z</cp:lastPrinted>
  <dcterms:created xsi:type="dcterms:W3CDTF">2017-06-12T14:03:54Z</dcterms:created>
  <dcterms:modified xsi:type="dcterms:W3CDTF">2024-01-17T10:12:21Z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2017-06-12T00:00:00Z</vt:filetime>
  </property>
  <property fmtid="{D5CDD505-2E9C-101B-9397-08002B2CF9AE}" pid="3" name="LastSaved">
    <vt:filetime>2017-06-12T00:00:00Z</vt:filetime>
  </property>
</Properties>
</file>