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B8"/>
    <a:srgbClr val="21BF9C"/>
    <a:srgbClr val="485E7B"/>
    <a:srgbClr val="9E5EBD"/>
    <a:srgbClr val="2C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744"/>
  </p:normalViewPr>
  <p:slideViewPr>
    <p:cSldViewPr>
      <p:cViewPr varScale="1">
        <p:scale>
          <a:sx n="66" d="100"/>
          <a:sy n="66" d="100"/>
        </p:scale>
        <p:origin x="111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515163" cy="1183210"/>
            <a:chOff x="1089087" y="9518223"/>
            <a:chExt cx="75151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0829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61591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6527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en/students/safety-on-vistu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book.vistula.edu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974850" y="2128609"/>
            <a:ext cx="4724400" cy="3018879"/>
          </a:xfrm>
        </p:spPr>
        <p:txBody>
          <a:bodyPr/>
          <a:lstStyle/>
          <a:p>
            <a:r>
              <a:rPr lang="pl-PL" sz="8000" dirty="0"/>
              <a:t>SAF</a:t>
            </a:r>
            <a:r>
              <a:rPr lang="en-US" sz="8000" dirty="0"/>
              <a:t>E</a:t>
            </a:r>
            <a:endParaRPr lang="pl-PL" sz="8000" dirty="0"/>
          </a:p>
          <a:p>
            <a:r>
              <a:rPr lang="pl-PL" sz="8000" dirty="0"/>
              <a:t>VISTULA</a:t>
            </a:r>
          </a:p>
          <a:p>
            <a:endParaRPr lang="pl-PL" sz="8000" dirty="0"/>
          </a:p>
          <a:p>
            <a:r>
              <a:rPr lang="pl-PL" sz="7200" dirty="0"/>
              <a:t>202</a:t>
            </a:r>
            <a:r>
              <a:rPr lang="en-US" sz="7200" dirty="0"/>
              <a:t>2</a:t>
            </a:r>
            <a:r>
              <a:rPr lang="pl-PL" sz="7200" dirty="0"/>
              <a:t>/202</a:t>
            </a:r>
            <a:r>
              <a:rPr lang="en-US" sz="7200" dirty="0"/>
              <a:t>3</a:t>
            </a:r>
            <a:endParaRPr lang="pl-PL" sz="7200" dirty="0"/>
          </a:p>
        </p:txBody>
      </p:sp>
      <p:sp>
        <p:nvSpPr>
          <p:cNvPr id="5" name="object 3"/>
          <p:cNvSpPr/>
          <p:nvPr/>
        </p:nvSpPr>
        <p:spPr>
          <a:xfrm>
            <a:off x="1060450" y="2120354"/>
            <a:ext cx="304800" cy="25437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916266" y="305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79538" y="854075"/>
            <a:ext cx="7300912" cy="2354785"/>
          </a:xfrm>
        </p:spPr>
        <p:txBody>
          <a:bodyPr/>
          <a:lstStyle/>
          <a:p>
            <a:r>
              <a:rPr lang="pl-PL" sz="4400" u="sng" dirty="0" err="1"/>
              <a:t>Emergency</a:t>
            </a:r>
            <a:r>
              <a:rPr lang="pl-PL" sz="4400" u="sng" dirty="0"/>
              <a:t> Telephone </a:t>
            </a:r>
            <a:r>
              <a:rPr lang="pl-PL" sz="4400" u="sng" dirty="0" err="1"/>
              <a:t>Numbers</a:t>
            </a:r>
            <a:endParaRPr lang="pl-PL" sz="4400" u="sng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379538" y="2053590"/>
            <a:ext cx="7300912" cy="3620136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3200" dirty="0" err="1"/>
              <a:t>If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feel</a:t>
            </a:r>
            <a:r>
              <a:rPr lang="pl-PL" sz="3200" dirty="0"/>
              <a:t> </a:t>
            </a:r>
            <a:r>
              <a:rPr lang="pl-PL" sz="3200" dirty="0" err="1"/>
              <a:t>threatened</a:t>
            </a:r>
            <a:r>
              <a:rPr lang="pl-PL" sz="3200" dirty="0"/>
              <a:t>, </a:t>
            </a:r>
            <a:r>
              <a:rPr lang="pl-PL" sz="3200" dirty="0" err="1"/>
              <a:t>something</a:t>
            </a:r>
            <a:r>
              <a:rPr lang="pl-PL" sz="3200" dirty="0"/>
              <a:t> </a:t>
            </a:r>
            <a:r>
              <a:rPr lang="pl-PL" sz="3200" dirty="0" err="1"/>
              <a:t>dangerous</a:t>
            </a:r>
            <a:r>
              <a:rPr lang="pl-PL" sz="3200" dirty="0"/>
              <a:t> </a:t>
            </a:r>
            <a:r>
              <a:rPr lang="pl-PL" sz="3200" dirty="0" err="1"/>
              <a:t>happened</a:t>
            </a:r>
            <a:r>
              <a:rPr lang="pl-PL" sz="3200" dirty="0"/>
              <a:t> to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witnessed</a:t>
            </a:r>
            <a:r>
              <a:rPr lang="pl-PL" sz="3200" dirty="0"/>
              <a:t> a </a:t>
            </a:r>
            <a:r>
              <a:rPr lang="pl-PL" sz="3200" dirty="0" err="1"/>
              <a:t>crime</a:t>
            </a:r>
            <a:r>
              <a:rPr lang="pl-PL" sz="3200" dirty="0"/>
              <a:t>/</a:t>
            </a:r>
            <a:r>
              <a:rPr lang="pl-PL" sz="3200" dirty="0" err="1"/>
              <a:t>accident</a:t>
            </a:r>
            <a:r>
              <a:rPr lang="pl-PL" sz="3200" dirty="0"/>
              <a:t>, </a:t>
            </a:r>
            <a:r>
              <a:rPr lang="pl-PL" sz="3200" dirty="0" err="1"/>
              <a:t>immediately</a:t>
            </a:r>
            <a:r>
              <a:rPr lang="pl-PL" sz="3200" dirty="0"/>
              <a:t> </a:t>
            </a:r>
            <a:r>
              <a:rPr lang="pl-PL" sz="3200" dirty="0" err="1"/>
              <a:t>call</a:t>
            </a:r>
            <a:r>
              <a:rPr lang="pl-PL" sz="3200" dirty="0"/>
              <a:t>:</a:t>
            </a:r>
          </a:p>
          <a:p>
            <a:endParaRPr lang="pl-PL" sz="3200" dirty="0"/>
          </a:p>
          <a:p>
            <a:pPr marL="457200" indent="-457200">
              <a:buFontTx/>
              <a:buChar char="-"/>
            </a:pPr>
            <a:r>
              <a:rPr lang="pl-PL" sz="3200" dirty="0"/>
              <a:t>112 (General </a:t>
            </a:r>
            <a:r>
              <a:rPr lang="pl-PL" sz="3200" dirty="0" err="1"/>
              <a:t>Emergency</a:t>
            </a:r>
            <a:r>
              <a:rPr lang="pl-PL" sz="3200" dirty="0"/>
              <a:t> </a:t>
            </a:r>
            <a:r>
              <a:rPr lang="pl-PL" sz="3200" dirty="0" err="1"/>
              <a:t>Number</a:t>
            </a:r>
            <a:r>
              <a:rPr lang="pl-PL" sz="3200" dirty="0"/>
              <a:t>)</a:t>
            </a:r>
          </a:p>
          <a:p>
            <a:r>
              <a:rPr lang="pl-PL" sz="3200" dirty="0"/>
              <a:t>			</a:t>
            </a:r>
            <a:r>
              <a:rPr lang="pl-PL" sz="3200" dirty="0" err="1"/>
              <a:t>or</a:t>
            </a:r>
            <a:endParaRPr lang="pl-PL" sz="3200" dirty="0"/>
          </a:p>
          <a:p>
            <a:r>
              <a:rPr lang="pl-PL" sz="3200" dirty="0"/>
              <a:t>-   997 (Police)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998 (</a:t>
            </a:r>
            <a:r>
              <a:rPr lang="pl-PL" sz="3200" dirty="0" err="1"/>
              <a:t>Fire</a:t>
            </a:r>
            <a:r>
              <a:rPr lang="pl-PL" sz="3200" dirty="0"/>
              <a:t> Brigade)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999 (</a:t>
            </a:r>
            <a:r>
              <a:rPr lang="pl-PL" sz="3200" dirty="0" err="1"/>
              <a:t>Ambulance</a:t>
            </a:r>
            <a:r>
              <a:rPr lang="pl-PL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pl-PL" sz="3200" dirty="0"/>
              <a:t>986 (City </a:t>
            </a:r>
            <a:r>
              <a:rPr lang="pl-PL" sz="3200" dirty="0" err="1"/>
              <a:t>Guard</a:t>
            </a:r>
            <a:r>
              <a:rPr lang="pl-PL" sz="3200" dirty="0"/>
              <a:t>)</a:t>
            </a:r>
          </a:p>
          <a:p>
            <a:endParaRPr lang="pl-PL" sz="3200" dirty="0"/>
          </a:p>
          <a:p>
            <a:r>
              <a:rPr lang="pl-PL" sz="3200" dirty="0">
                <a:solidFill>
                  <a:schemeClr val="accent6"/>
                </a:solidFill>
              </a:rPr>
              <a:t>Campus </a:t>
            </a:r>
            <a:r>
              <a:rPr lang="pl-PL" sz="3200" dirty="0" err="1">
                <a:solidFill>
                  <a:schemeClr val="accent6"/>
                </a:solidFill>
              </a:rPr>
              <a:t>Emergency</a:t>
            </a:r>
            <a:r>
              <a:rPr lang="pl-PL" sz="3200" dirty="0">
                <a:solidFill>
                  <a:schemeClr val="accent6"/>
                </a:solidFill>
              </a:rPr>
              <a:t> </a:t>
            </a:r>
            <a:r>
              <a:rPr lang="pl-PL" sz="3200" dirty="0" err="1">
                <a:solidFill>
                  <a:schemeClr val="accent6"/>
                </a:solidFill>
              </a:rPr>
              <a:t>Number</a:t>
            </a:r>
            <a:endParaRPr lang="pl-PL" sz="3200" dirty="0">
              <a:solidFill>
                <a:schemeClr val="accent6"/>
              </a:solidFill>
            </a:endParaRPr>
          </a:p>
          <a:p>
            <a:r>
              <a:rPr lang="pl-PL" sz="3200" dirty="0">
                <a:solidFill>
                  <a:schemeClr val="accent6"/>
                </a:solidFill>
              </a:rPr>
              <a:t>          +48 501 556 557</a:t>
            </a:r>
          </a:p>
        </p:txBody>
      </p:sp>
      <p:sp>
        <p:nvSpPr>
          <p:cNvPr id="6" name="object 4"/>
          <p:cNvSpPr/>
          <p:nvPr/>
        </p:nvSpPr>
        <p:spPr>
          <a:xfrm>
            <a:off x="747899" y="1006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61448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-6350" y="15875"/>
            <a:ext cx="10052050" cy="884789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-61448" y="8847897"/>
            <a:ext cx="10107148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441450" y="168275"/>
            <a:ext cx="8545479" cy="1504315"/>
          </a:xfrm>
        </p:spPr>
        <p:txBody>
          <a:bodyPr/>
          <a:lstStyle/>
          <a:p>
            <a:r>
              <a:rPr lang="pl-PL" u="sng" dirty="0" err="1"/>
              <a:t>Remember</a:t>
            </a:r>
            <a:r>
              <a:rPr lang="pl-PL" u="sng" dirty="0"/>
              <a:t> </a:t>
            </a:r>
            <a:r>
              <a:rPr lang="pl-PL" u="sng" dirty="0" err="1"/>
              <a:t>that</a:t>
            </a:r>
            <a:r>
              <a:rPr lang="pl-PL" u="sng" dirty="0"/>
              <a:t> the </a:t>
            </a:r>
            <a:r>
              <a:rPr lang="pl-PL" u="sng" dirty="0" err="1"/>
              <a:t>following</a:t>
            </a:r>
            <a:r>
              <a:rPr lang="pl-PL" u="sng" dirty="0"/>
              <a:t> </a:t>
            </a:r>
            <a:r>
              <a:rPr lang="pl-PL" u="sng" dirty="0" err="1"/>
              <a:t>misdemeanors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</a:t>
            </a:r>
            <a:r>
              <a:rPr lang="pl-PL" u="sng" dirty="0" err="1"/>
              <a:t>subject</a:t>
            </a:r>
            <a:r>
              <a:rPr lang="pl-PL" u="sng" dirty="0"/>
              <a:t> to fine:</a:t>
            </a:r>
          </a:p>
          <a:p>
            <a:endParaRPr lang="pl-PL" u="sng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Consumption</a:t>
            </a:r>
            <a:r>
              <a:rPr lang="pl-PL" sz="2800" dirty="0"/>
              <a:t> of </a:t>
            </a:r>
            <a:r>
              <a:rPr lang="pl-PL" sz="2800" dirty="0" err="1"/>
              <a:t>alcohol</a:t>
            </a:r>
            <a:r>
              <a:rPr lang="pl-PL" sz="2800" dirty="0"/>
              <a:t> in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</a:t>
            </a:r>
            <a:r>
              <a:rPr lang="pl-PL" sz="2800" dirty="0" err="1"/>
              <a:t>eg</a:t>
            </a:r>
            <a:r>
              <a:rPr lang="pl-PL" sz="2800" dirty="0"/>
              <a:t>. </a:t>
            </a:r>
            <a:r>
              <a:rPr lang="pl-PL" sz="2800" dirty="0" err="1"/>
              <a:t>universities</a:t>
            </a:r>
            <a:r>
              <a:rPr lang="pl-PL" sz="2800" dirty="0"/>
              <a:t>, </a:t>
            </a:r>
            <a:r>
              <a:rPr lang="pl-PL" sz="2800" dirty="0" err="1"/>
              <a:t>dormitories</a:t>
            </a:r>
            <a:r>
              <a:rPr lang="pl-PL" sz="2800" dirty="0"/>
              <a:t>, </a:t>
            </a:r>
            <a:r>
              <a:rPr lang="pl-PL" sz="2800" dirty="0" err="1"/>
              <a:t>parks</a:t>
            </a:r>
            <a:r>
              <a:rPr lang="pl-PL" sz="2800" dirty="0"/>
              <a:t>, </a:t>
            </a:r>
            <a:r>
              <a:rPr lang="pl-PL" sz="2800" dirty="0" err="1"/>
              <a:t>buses</a:t>
            </a:r>
            <a:r>
              <a:rPr lang="pl-PL" sz="2800" dirty="0"/>
              <a:t> etc.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Smoking cigarettes</a:t>
            </a:r>
            <a:r>
              <a:rPr lang="en-US" sz="2800" dirty="0"/>
              <a:t>, </a:t>
            </a:r>
            <a:r>
              <a:rPr lang="en-US" sz="2800"/>
              <a:t>also electronic,</a:t>
            </a:r>
            <a:r>
              <a:rPr lang="pl-PL" sz="2800"/>
              <a:t> </a:t>
            </a:r>
            <a:r>
              <a:rPr lang="pl-PL" sz="2800" dirty="0"/>
              <a:t>in </a:t>
            </a:r>
            <a:r>
              <a:rPr lang="pl-PL" sz="2800" dirty="0" err="1"/>
              <a:t>forbidden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Disrupting of peace (after 10pm), littering, public manifestation of socially unacceptable behaviour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Crossing the street on red light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Crossing the street using cellphone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Using public transportation without a valid ticket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  <a:p>
            <a:endParaRPr lang="pl-PL" sz="2800" dirty="0"/>
          </a:p>
          <a:p>
            <a:endParaRPr lang="pl-PL" u="sng" dirty="0"/>
          </a:p>
        </p:txBody>
      </p:sp>
      <p:sp>
        <p:nvSpPr>
          <p:cNvPr id="10" name="object 4"/>
          <p:cNvSpPr/>
          <p:nvPr/>
        </p:nvSpPr>
        <p:spPr>
          <a:xfrm>
            <a:off x="908050" y="244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755649" y="-382282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253074" y="-464466"/>
            <a:ext cx="10052051" cy="11472923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502900" y="881697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755921" cy="1183210"/>
              <a:chOff x="11287729" y="9539165"/>
              <a:chExt cx="77559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3237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365250" y="-136525"/>
            <a:ext cx="8000999" cy="2629786"/>
          </a:xfrm>
        </p:spPr>
        <p:txBody>
          <a:bodyPr/>
          <a:lstStyle/>
          <a:p>
            <a:r>
              <a:rPr lang="pl-PL" u="sng" dirty="0"/>
              <a:t>In order to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safe</a:t>
            </a:r>
            <a:r>
              <a:rPr lang="pl-PL" u="sng" dirty="0"/>
              <a:t> in </a:t>
            </a:r>
            <a:r>
              <a:rPr lang="pl-PL" u="sng" dirty="0" err="1"/>
              <a:t>Warsaw</a:t>
            </a:r>
            <a:r>
              <a:rPr lang="pl-PL" u="sng" dirty="0"/>
              <a:t>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9417" y="625475"/>
            <a:ext cx="10083483" cy="81345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isolated</a:t>
            </a:r>
            <a:r>
              <a:rPr lang="pl-PL" sz="2800" dirty="0"/>
              <a:t>, </a:t>
            </a:r>
            <a:r>
              <a:rPr lang="pl-PL" sz="2800" dirty="0" err="1"/>
              <a:t>dark</a:t>
            </a:r>
            <a:r>
              <a:rPr lang="pl-PL" sz="2800" dirty="0"/>
              <a:t> </a:t>
            </a:r>
            <a:r>
              <a:rPr lang="pl-PL" sz="2800" dirty="0" err="1"/>
              <a:t>areas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the </a:t>
            </a:r>
            <a:r>
              <a:rPr lang="pl-PL" sz="2800" dirty="0" err="1"/>
              <a:t>evenings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nights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Carry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personal</a:t>
            </a:r>
            <a:r>
              <a:rPr lang="pl-PL" sz="2800" dirty="0"/>
              <a:t>/student ID </a:t>
            </a:r>
            <a:r>
              <a:rPr lang="pl-PL" sz="2800" dirty="0" err="1"/>
              <a:t>card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Save</a:t>
            </a:r>
            <a:r>
              <a:rPr lang="pl-PL" sz="2800" dirty="0"/>
              <a:t> </a:t>
            </a:r>
            <a:r>
              <a:rPr lang="pl-PL" sz="2800" dirty="0" err="1"/>
              <a:t>emergency</a:t>
            </a:r>
            <a:r>
              <a:rPr lang="pl-PL" sz="2800" dirty="0"/>
              <a:t> </a:t>
            </a:r>
            <a:r>
              <a:rPr lang="pl-PL" sz="2800" dirty="0" err="1"/>
              <a:t>numbers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mobile </a:t>
            </a:r>
            <a:r>
              <a:rPr lang="pl-PL" sz="2800" dirty="0" err="1"/>
              <a:t>phone</a:t>
            </a:r>
            <a:r>
              <a:rPr lang="pl-PL" sz="2800" dirty="0"/>
              <a:t>,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should</a:t>
            </a:r>
            <a:r>
              <a:rPr lang="pl-PL" sz="2800" dirty="0"/>
              <a:t> be </a:t>
            </a:r>
            <a:r>
              <a:rPr lang="pl-PL" sz="2800" dirty="0" err="1"/>
              <a:t>protected</a:t>
            </a:r>
            <a:r>
              <a:rPr lang="pl-PL" sz="2800" dirty="0"/>
              <a:t> by </a:t>
            </a:r>
            <a:r>
              <a:rPr lang="pl-PL" sz="2800" dirty="0" err="1"/>
              <a:t>security</a:t>
            </a:r>
            <a:r>
              <a:rPr lang="pl-PL" sz="2800" dirty="0"/>
              <a:t> lock.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record</a:t>
            </a:r>
            <a:r>
              <a:rPr lang="pl-PL" sz="2800" dirty="0"/>
              <a:t> of the </a:t>
            </a:r>
            <a:r>
              <a:rPr lang="pl-PL" sz="2800" dirty="0" err="1"/>
              <a:t>unique</a:t>
            </a:r>
            <a:r>
              <a:rPr lang="pl-PL" sz="2800" dirty="0"/>
              <a:t> IMEI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device</a:t>
            </a:r>
            <a:r>
              <a:rPr lang="pl-PL" sz="2800" dirty="0"/>
              <a:t> (*#06#).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Always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valuables</a:t>
            </a:r>
            <a:r>
              <a:rPr lang="pl-PL" sz="2800" dirty="0"/>
              <a:t> </a:t>
            </a:r>
            <a:r>
              <a:rPr lang="pl-PL" sz="2800" dirty="0" err="1"/>
              <a:t>close</a:t>
            </a:r>
            <a:r>
              <a:rPr lang="pl-PL" sz="2800" dirty="0"/>
              <a:t> to </a:t>
            </a:r>
            <a:r>
              <a:rPr lang="pl-PL" sz="2800" dirty="0" err="1"/>
              <a:t>you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public </a:t>
            </a:r>
            <a:r>
              <a:rPr lang="pl-PL" sz="2800" dirty="0" err="1"/>
              <a:t>places</a:t>
            </a:r>
            <a:r>
              <a:rPr lang="pl-PL" sz="2800" dirty="0"/>
              <a:t> and </a:t>
            </a:r>
            <a:r>
              <a:rPr lang="pl-PL" sz="2800" dirty="0" err="1"/>
              <a:t>while</a:t>
            </a:r>
            <a:r>
              <a:rPr lang="pl-PL" sz="2800" dirty="0"/>
              <a:t> </a:t>
            </a:r>
            <a:r>
              <a:rPr lang="pl-PL" sz="2800" dirty="0" err="1"/>
              <a:t>using</a:t>
            </a:r>
            <a:r>
              <a:rPr lang="pl-PL" sz="2800" dirty="0"/>
              <a:t> public </a:t>
            </a:r>
            <a:r>
              <a:rPr lang="pl-PL" sz="2800" dirty="0" err="1"/>
              <a:t>transportation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Do not </a:t>
            </a:r>
            <a:r>
              <a:rPr lang="pl-PL" sz="2800" dirty="0" err="1"/>
              <a:t>carry</a:t>
            </a:r>
            <a:r>
              <a:rPr lang="pl-PL" sz="2800" dirty="0"/>
              <a:t> </a:t>
            </a:r>
            <a:r>
              <a:rPr lang="pl-PL" sz="2800" dirty="0" err="1"/>
              <a:t>large</a:t>
            </a:r>
            <a:r>
              <a:rPr lang="pl-PL" sz="2800" dirty="0"/>
              <a:t> </a:t>
            </a:r>
            <a:r>
              <a:rPr lang="pl-PL" sz="2800" dirty="0" err="1"/>
              <a:t>amounts</a:t>
            </a:r>
            <a:r>
              <a:rPr lang="pl-PL" sz="2800" dirty="0"/>
              <a:t> of </a:t>
            </a:r>
            <a:r>
              <a:rPr lang="pl-PL" sz="2800" dirty="0" err="1"/>
              <a:t>money</a:t>
            </a:r>
            <a:r>
              <a:rPr lang="pl-PL" sz="2800" dirty="0"/>
              <a:t> with </a:t>
            </a:r>
            <a:r>
              <a:rPr lang="pl-PL" sz="2800" dirty="0" err="1"/>
              <a:t>you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Protect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bike</a:t>
            </a:r>
            <a:r>
              <a:rPr lang="pl-PL" sz="2800" dirty="0"/>
              <a:t> – </a:t>
            </a:r>
            <a:r>
              <a:rPr lang="pl-PL" sz="2800" dirty="0" err="1"/>
              <a:t>take</a:t>
            </a:r>
            <a:r>
              <a:rPr lang="pl-PL" sz="2800" dirty="0"/>
              <a:t> a </a:t>
            </a:r>
            <a:r>
              <a:rPr lang="pl-PL" sz="2800" dirty="0" err="1"/>
              <a:t>picture</a:t>
            </a:r>
            <a:r>
              <a:rPr lang="pl-PL" sz="2800" dirty="0"/>
              <a:t> of </a:t>
            </a:r>
            <a:r>
              <a:rPr lang="pl-PL" sz="2800" dirty="0" err="1"/>
              <a:t>it</a:t>
            </a:r>
            <a:r>
              <a:rPr lang="pl-PL" sz="2800" dirty="0"/>
              <a:t> and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note</a:t>
            </a:r>
            <a:r>
              <a:rPr lang="pl-PL" sz="2800" dirty="0"/>
              <a:t> of </a:t>
            </a:r>
            <a:r>
              <a:rPr lang="pl-PL" sz="2800" dirty="0" err="1"/>
              <a:t>its</a:t>
            </a:r>
            <a:r>
              <a:rPr lang="pl-PL" sz="2800" dirty="0"/>
              <a:t> serial </a:t>
            </a:r>
            <a:r>
              <a:rPr lang="pl-PL" sz="2800" dirty="0" err="1"/>
              <a:t>number</a:t>
            </a:r>
            <a:r>
              <a:rPr lang="pl-PL" sz="2800" dirty="0"/>
              <a:t>. Lock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every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and </a:t>
            </a:r>
            <a:r>
              <a:rPr lang="pl-PL" sz="2800" dirty="0" err="1"/>
              <a:t>leave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in </a:t>
            </a:r>
            <a:r>
              <a:rPr lang="pl-PL" sz="2800" dirty="0" err="1"/>
              <a:t>secure</a:t>
            </a:r>
            <a:r>
              <a:rPr lang="pl-PL" sz="2800" dirty="0"/>
              <a:t>, </a:t>
            </a:r>
            <a:r>
              <a:rPr lang="pl-PL" sz="2800" dirty="0" err="1"/>
              <a:t>well</a:t>
            </a:r>
            <a:r>
              <a:rPr lang="pl-PL" sz="2800" dirty="0"/>
              <a:t>-lit </a:t>
            </a:r>
            <a:r>
              <a:rPr lang="pl-PL" sz="2800" dirty="0" err="1"/>
              <a:t>places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family/</a:t>
            </a:r>
            <a:r>
              <a:rPr lang="pl-PL" sz="2800" dirty="0" err="1"/>
              <a:t>friends</a:t>
            </a:r>
            <a:r>
              <a:rPr lang="pl-PL" sz="2800" dirty="0"/>
              <a:t> </a:t>
            </a:r>
            <a:r>
              <a:rPr lang="pl-PL" sz="2800" dirty="0" err="1"/>
              <a:t>updated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plans</a:t>
            </a:r>
            <a:r>
              <a:rPr lang="pl-PL" sz="2800" dirty="0"/>
              <a:t> and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contact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Do not be </a:t>
            </a:r>
            <a:r>
              <a:rPr lang="pl-PL" sz="2800" dirty="0" err="1"/>
              <a:t>an</a:t>
            </a:r>
            <a:r>
              <a:rPr lang="pl-PL" sz="2800" dirty="0"/>
              <a:t> open </a:t>
            </a:r>
            <a:r>
              <a:rPr lang="pl-PL" sz="2800" dirty="0" err="1"/>
              <a:t>book</a:t>
            </a:r>
            <a:r>
              <a:rPr lang="pl-PL" sz="2800" dirty="0"/>
              <a:t> on </a:t>
            </a:r>
            <a:r>
              <a:rPr lang="pl-PL" sz="2800" dirty="0" err="1"/>
              <a:t>social</a:t>
            </a:r>
            <a:r>
              <a:rPr lang="pl-PL" sz="2800" dirty="0"/>
              <a:t> media.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taking</a:t>
            </a:r>
            <a:r>
              <a:rPr lang="pl-PL" sz="2800" dirty="0"/>
              <a:t> </a:t>
            </a:r>
            <a:r>
              <a:rPr lang="pl-PL" sz="2800" dirty="0" err="1"/>
              <a:t>quick</a:t>
            </a:r>
            <a:r>
              <a:rPr lang="pl-PL" sz="2800" dirty="0"/>
              <a:t> </a:t>
            </a:r>
            <a:r>
              <a:rPr lang="pl-PL" sz="2800" dirty="0" err="1"/>
              <a:t>decisions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</a:t>
            </a:r>
            <a:r>
              <a:rPr lang="pl-PL" sz="2800" dirty="0" err="1"/>
              <a:t>renting</a:t>
            </a:r>
            <a:r>
              <a:rPr lang="pl-PL" sz="2800" dirty="0"/>
              <a:t> a </a:t>
            </a:r>
            <a:r>
              <a:rPr lang="pl-PL" sz="2800" dirty="0" err="1"/>
              <a:t>flat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Go to </a:t>
            </a:r>
            <a:r>
              <a:rPr lang="pl-PL" sz="2800" dirty="0" err="1"/>
              <a:t>parties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clubs</a:t>
            </a:r>
            <a:r>
              <a:rPr lang="en-US" sz="2800" dirty="0"/>
              <a:t>/pubs</a:t>
            </a:r>
            <a:r>
              <a:rPr lang="pl-PL" sz="2800" dirty="0"/>
              <a:t> with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trust and </a:t>
            </a:r>
            <a:r>
              <a:rPr lang="pl-PL" sz="2800" dirty="0" err="1"/>
              <a:t>constantly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eye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drink.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Never</a:t>
            </a:r>
            <a:r>
              <a:rPr lang="pl-PL" sz="2800" dirty="0"/>
              <a:t> </a:t>
            </a: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company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leave</a:t>
            </a:r>
            <a:r>
              <a:rPr lang="pl-PL" sz="2800" dirty="0"/>
              <a:t> the place </a:t>
            </a:r>
            <a:r>
              <a:rPr lang="pl-PL" sz="2800" dirty="0" err="1"/>
              <a:t>alone</a:t>
            </a:r>
            <a:r>
              <a:rPr lang="pl-PL" sz="2800" dirty="0"/>
              <a:t>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feel</a:t>
            </a:r>
            <a:r>
              <a:rPr lang="pl-PL" sz="2800" dirty="0"/>
              <a:t> </a:t>
            </a:r>
            <a:r>
              <a:rPr lang="pl-PL" sz="2800" dirty="0" err="1"/>
              <a:t>drunk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Remember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u="sng" dirty="0"/>
              <a:t>Poland </a:t>
            </a:r>
            <a:r>
              <a:rPr lang="pl-PL" sz="2800" u="sng" dirty="0" err="1"/>
              <a:t>is</a:t>
            </a:r>
            <a:r>
              <a:rPr lang="pl-PL" sz="2800" u="sng" dirty="0"/>
              <a:t> not Holland </a:t>
            </a:r>
            <a:r>
              <a:rPr lang="pl-PL" sz="2800" dirty="0"/>
              <a:t>and </a:t>
            </a:r>
            <a:r>
              <a:rPr lang="pl-PL" sz="2800" dirty="0" err="1"/>
              <a:t>drugs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strictly</a:t>
            </a:r>
            <a:r>
              <a:rPr lang="pl-PL" sz="2800" dirty="0"/>
              <a:t> </a:t>
            </a:r>
            <a:r>
              <a:rPr lang="pl-PL" sz="2800" dirty="0" err="1"/>
              <a:t>prohibited</a:t>
            </a:r>
            <a:r>
              <a:rPr lang="pl-PL" sz="2800" dirty="0"/>
              <a:t>. Possesion of the </a:t>
            </a:r>
            <a:r>
              <a:rPr lang="pl-PL" sz="2800" dirty="0" err="1"/>
              <a:t>smallest</a:t>
            </a:r>
            <a:r>
              <a:rPr lang="pl-PL" sz="2800" dirty="0"/>
              <a:t> </a:t>
            </a:r>
            <a:r>
              <a:rPr lang="pl-PL" sz="2800" dirty="0" err="1"/>
              <a:t>amount</a:t>
            </a:r>
            <a:r>
              <a:rPr lang="pl-PL" sz="2800" dirty="0"/>
              <a:t> of </a:t>
            </a:r>
            <a:r>
              <a:rPr lang="pl-PL" sz="2800" dirty="0" err="1"/>
              <a:t>drugs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offence</a:t>
            </a:r>
            <a:r>
              <a:rPr lang="pl-PL" sz="2800" dirty="0"/>
              <a:t>  ( 3 </a:t>
            </a:r>
            <a:r>
              <a:rPr lang="pl-PL" sz="2800" dirty="0" err="1"/>
              <a:t>years</a:t>
            </a:r>
            <a:r>
              <a:rPr lang="pl-PL" sz="2800" dirty="0"/>
              <a:t> in </a:t>
            </a:r>
            <a:r>
              <a:rPr lang="pl-PL" sz="2800" dirty="0" err="1"/>
              <a:t>prison</a:t>
            </a:r>
            <a:r>
              <a:rPr lang="pl-PL" sz="2800" dirty="0"/>
              <a:t>).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624837" y="-355356"/>
            <a:ext cx="268297" cy="105710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-52071" y="-11734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1874520" y="713258"/>
            <a:ext cx="17092929" cy="6694017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Get </a:t>
            </a:r>
            <a:r>
              <a:rPr lang="pl-PL" sz="2800" kern="0" dirty="0" err="1">
                <a:solidFill>
                  <a:schemeClr val="bg1"/>
                </a:solidFill>
              </a:rPr>
              <a:t>acquainted</a:t>
            </a:r>
            <a:r>
              <a:rPr lang="pl-PL" sz="2800" kern="0" dirty="0">
                <a:solidFill>
                  <a:schemeClr val="bg1"/>
                </a:solidFill>
              </a:rPr>
              <a:t> with </a:t>
            </a:r>
            <a:r>
              <a:rPr lang="pl-PL" sz="2800" kern="0" dirty="0" err="1">
                <a:solidFill>
                  <a:schemeClr val="bg1"/>
                </a:solidFill>
              </a:rPr>
              <a:t>rules</a:t>
            </a:r>
            <a:r>
              <a:rPr lang="pl-PL" sz="2800" kern="0" dirty="0">
                <a:solidFill>
                  <a:schemeClr val="bg1"/>
                </a:solidFill>
              </a:rPr>
              <a:t> and </a:t>
            </a:r>
            <a:r>
              <a:rPr lang="pl-PL" sz="2800" kern="0" dirty="0" err="1">
                <a:solidFill>
                  <a:schemeClr val="bg1"/>
                </a:solidFill>
              </a:rPr>
              <a:t>regulations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regarding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Vistula, as </a:t>
            </a:r>
            <a:r>
              <a:rPr lang="pl-PL" sz="2800" kern="0" dirty="0" err="1">
                <a:solidFill>
                  <a:schemeClr val="bg1"/>
                </a:solidFill>
              </a:rPr>
              <a:t>well</a:t>
            </a:r>
            <a:r>
              <a:rPr lang="pl-PL" sz="2800" kern="0" dirty="0">
                <a:solidFill>
                  <a:schemeClr val="bg1"/>
                </a:solidFill>
              </a:rPr>
              <a:t> as with the Security </a:t>
            </a:r>
            <a:r>
              <a:rPr lang="pl-PL" sz="2800" kern="0" dirty="0" err="1">
                <a:solidFill>
                  <a:schemeClr val="bg1"/>
                </a:solidFill>
              </a:rPr>
              <a:t>Procedures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displayed</a:t>
            </a:r>
            <a:r>
              <a:rPr lang="pl-PL" sz="2800" kern="0" dirty="0">
                <a:solidFill>
                  <a:schemeClr val="bg1"/>
                </a:solidFill>
              </a:rPr>
              <a:t>  on the </a:t>
            </a:r>
            <a:r>
              <a:rPr lang="pl-PL" sz="2800" kern="0" dirty="0" err="1">
                <a:solidFill>
                  <a:schemeClr val="bg1"/>
                </a:solidFill>
              </a:rPr>
              <a:t>boards</a:t>
            </a:r>
            <a:r>
              <a:rPr lang="pl-PL" sz="2800" kern="0" dirty="0">
                <a:solidFill>
                  <a:schemeClr val="bg1"/>
                </a:solidFill>
              </a:rPr>
              <a:t> in </a:t>
            </a:r>
            <a:r>
              <a:rPr lang="pl-PL" sz="2800" kern="0" dirty="0" err="1">
                <a:solidFill>
                  <a:schemeClr val="bg1"/>
                </a:solidFill>
              </a:rPr>
              <a:t>various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places</a:t>
            </a:r>
            <a:r>
              <a:rPr lang="pl-PL" sz="2800" kern="0" dirty="0">
                <a:solidFill>
                  <a:schemeClr val="bg1"/>
                </a:solidFill>
              </a:rPr>
              <a:t> of the University and on </a:t>
            </a:r>
            <a:r>
              <a:rPr lang="pl-PL" sz="2800" kern="0" dirty="0" err="1">
                <a:solidFill>
                  <a:schemeClr val="bg1"/>
                </a:solidFill>
              </a:rPr>
              <a:t>its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 err="1">
                <a:solidFill>
                  <a:schemeClr val="bg1"/>
                </a:solidFill>
              </a:rPr>
              <a:t>website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www.vistula.edu.pl/en/students/safety-on-vistula</a:t>
            </a:r>
            <a:endParaRPr lang="pl-PL" sz="2800" kern="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Report </a:t>
            </a:r>
            <a:r>
              <a:rPr lang="pl-PL" sz="2800" kern="0" dirty="0" err="1">
                <a:solidFill>
                  <a:schemeClr val="bg1"/>
                </a:solidFill>
              </a:rPr>
              <a:t>any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suspicious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activity</a:t>
            </a:r>
            <a:r>
              <a:rPr lang="pl-PL" sz="2800" kern="0" dirty="0">
                <a:solidFill>
                  <a:schemeClr val="bg1"/>
                </a:solidFill>
              </a:rPr>
              <a:t> to the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staff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Never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ignore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alarms</a:t>
            </a:r>
            <a:r>
              <a:rPr lang="pl-PL" sz="2800" kern="0" dirty="0">
                <a:solidFill>
                  <a:schemeClr val="bg1"/>
                </a:solidFill>
              </a:rPr>
              <a:t> and in </a:t>
            </a:r>
            <a:r>
              <a:rPr lang="pl-PL" sz="2800" kern="0" dirty="0" err="1">
                <a:solidFill>
                  <a:schemeClr val="bg1"/>
                </a:solidFill>
              </a:rPr>
              <a:t>case</a:t>
            </a:r>
            <a:r>
              <a:rPr lang="pl-PL" sz="2800" kern="0" dirty="0">
                <a:solidFill>
                  <a:schemeClr val="bg1"/>
                </a:solidFill>
              </a:rPr>
              <a:t> of </a:t>
            </a:r>
            <a:r>
              <a:rPr lang="pl-PL" sz="2800" kern="0" dirty="0" err="1">
                <a:solidFill>
                  <a:schemeClr val="bg1"/>
                </a:solidFill>
              </a:rPr>
              <a:t>evacuation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the </a:t>
            </a:r>
            <a:r>
              <a:rPr lang="pl-PL" sz="2800" kern="0" dirty="0" err="1">
                <a:solidFill>
                  <a:schemeClr val="bg1"/>
                </a:solidFill>
              </a:rPr>
              <a:t>premises</a:t>
            </a:r>
            <a:r>
              <a:rPr lang="pl-PL" sz="2800" kern="0" dirty="0">
                <a:solidFill>
                  <a:schemeClr val="bg1"/>
                </a:solidFill>
              </a:rPr>
              <a:t> by </a:t>
            </a:r>
            <a:r>
              <a:rPr lang="pl-PL" sz="2800" kern="0" dirty="0" err="1">
                <a:solidFill>
                  <a:schemeClr val="bg1"/>
                </a:solidFill>
              </a:rPr>
              <a:t>nearest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exit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door</a:t>
            </a:r>
            <a:r>
              <a:rPr lang="pl-PL" sz="2800" kern="0" dirty="0">
                <a:solidFill>
                  <a:schemeClr val="bg1"/>
                </a:solidFill>
              </a:rPr>
              <a:t> (do not </a:t>
            </a:r>
            <a:r>
              <a:rPr lang="pl-PL" sz="2800" kern="0" dirty="0" err="1">
                <a:solidFill>
                  <a:schemeClr val="bg1"/>
                </a:solidFill>
              </a:rPr>
              <a:t>use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elevators</a:t>
            </a:r>
            <a:r>
              <a:rPr lang="pl-PL" sz="2800" kern="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Remember</a:t>
            </a:r>
            <a:r>
              <a:rPr lang="pl-PL" sz="2800" kern="0" dirty="0">
                <a:solidFill>
                  <a:schemeClr val="bg1"/>
                </a:solidFill>
              </a:rPr>
              <a:t> th</a:t>
            </a:r>
            <a:r>
              <a:rPr lang="en-US" sz="2800" kern="0" dirty="0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smoking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en-US" sz="2800" kern="0" dirty="0">
                <a:solidFill>
                  <a:schemeClr val="bg1"/>
                </a:solidFill>
              </a:rPr>
              <a:t> allowed only at the designated area.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Drinking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and possession of </a:t>
            </a:r>
            <a:r>
              <a:rPr lang="pl-PL" sz="2800" kern="0" dirty="0" err="1">
                <a:solidFill>
                  <a:schemeClr val="bg1"/>
                </a:solidFill>
              </a:rPr>
              <a:t>alcohol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strictly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prohibited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Always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carry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student ID </a:t>
            </a:r>
            <a:r>
              <a:rPr lang="pl-PL" sz="2800" kern="0" dirty="0" err="1">
                <a:solidFill>
                  <a:schemeClr val="bg1"/>
                </a:solidFill>
              </a:rPr>
              <a:t>card</a:t>
            </a:r>
            <a:r>
              <a:rPr lang="pl-PL" sz="2800" kern="0" dirty="0">
                <a:solidFill>
                  <a:schemeClr val="bg1"/>
                </a:solidFill>
              </a:rPr>
              <a:t> and proof of </a:t>
            </a:r>
            <a:r>
              <a:rPr lang="pl-PL" sz="2800" kern="0" dirty="0" err="1">
                <a:solidFill>
                  <a:schemeClr val="bg1"/>
                </a:solidFill>
              </a:rPr>
              <a:t>medical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insurance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The university doctor is available in room 24 on weekdays (except for Thursdays), between 9-11am.</a:t>
            </a:r>
            <a:r>
              <a:rPr lang="en-US" sz="2800" kern="0" dirty="0">
                <a:solidFill>
                  <a:schemeClr val="bg1"/>
                </a:solidFill>
              </a:rPr>
              <a:t> You can make an appointment with an English speaking doctor  for on-line consultations visiting  </a:t>
            </a:r>
            <a:r>
              <a:rPr lang="en-US" sz="2800" kern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https://book.vistula.edu.pl/</a:t>
            </a:r>
            <a:r>
              <a:rPr lang="en-US" sz="2800" kern="0" dirty="0">
                <a:solidFill>
                  <a:schemeClr val="bg1"/>
                </a:solidFill>
              </a:rPr>
              <a:t>.             </a:t>
            </a:r>
            <a:r>
              <a:rPr lang="pl-PL" sz="2800" kern="0" dirty="0">
                <a:solidFill>
                  <a:schemeClr val="bg1"/>
                </a:solidFill>
              </a:rPr>
              <a:t>The psychologist is available on Thursdays between 3pm-5pm. If there is a need of first aid and the use of AED defibrillator,  the list of trained staff is at the reception /security desk in the lobby. </a:t>
            </a:r>
            <a:r>
              <a:rPr lang="pl-PL" sz="2800" kern="0" dirty="0" err="1">
                <a:solidFill>
                  <a:schemeClr val="bg1"/>
                </a:solidFill>
              </a:rPr>
              <a:t>You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can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also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get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basic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medicine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there</a:t>
            </a:r>
            <a:r>
              <a:rPr lang="pl-PL" sz="2800" kern="0" dirty="0">
                <a:solidFill>
                  <a:schemeClr val="bg1"/>
                </a:solidFill>
              </a:rPr>
              <a:t>, as </a:t>
            </a:r>
            <a:r>
              <a:rPr lang="pl-PL" sz="2800" kern="0" dirty="0" err="1">
                <a:solidFill>
                  <a:schemeClr val="bg1"/>
                </a:solidFill>
              </a:rPr>
              <a:t>well</a:t>
            </a:r>
            <a:r>
              <a:rPr lang="pl-PL" sz="2800" kern="0" dirty="0">
                <a:solidFill>
                  <a:schemeClr val="bg1"/>
                </a:solidFill>
              </a:rPr>
              <a:t> as a </a:t>
            </a:r>
            <a:r>
              <a:rPr lang="pl-PL" sz="2800" kern="0" dirty="0" err="1">
                <a:solidFill>
                  <a:schemeClr val="bg1"/>
                </a:solidFill>
              </a:rPr>
              <a:t>thermometer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79650" y="194504"/>
            <a:ext cx="5257800" cy="2107371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Security </a:t>
            </a:r>
            <a:r>
              <a:rPr lang="pl-PL" u="sng" kern="0" dirty="0" err="1">
                <a:solidFill>
                  <a:schemeClr val="bg1"/>
                </a:solidFill>
              </a:rPr>
              <a:t>at</a:t>
            </a:r>
            <a:r>
              <a:rPr lang="pl-PL" u="sng" kern="0" dirty="0">
                <a:solidFill>
                  <a:schemeClr val="bg1"/>
                </a:solidFill>
              </a:rPr>
              <a:t> Vistula</a:t>
            </a:r>
          </a:p>
        </p:txBody>
      </p:sp>
      <p:sp>
        <p:nvSpPr>
          <p:cNvPr id="10" name="object 4"/>
          <p:cNvSpPr/>
          <p:nvPr/>
        </p:nvSpPr>
        <p:spPr>
          <a:xfrm>
            <a:off x="1874520" y="92638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upa 10"/>
          <p:cNvGrpSpPr/>
          <p:nvPr/>
        </p:nvGrpSpPr>
        <p:grpSpPr>
          <a:xfrm>
            <a:off x="10661650" y="9106679"/>
            <a:ext cx="10052050" cy="2461260"/>
            <a:chOff x="10052050" y="8847897"/>
            <a:chExt cx="10052050" cy="2461260"/>
          </a:xfrm>
        </p:grpSpPr>
        <p:sp>
          <p:nvSpPr>
            <p:cNvPr id="12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50" y="1"/>
            <a:ext cx="10052050" cy="9037676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0052050" y="8847897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397477"/>
            <a:ext cx="8305800" cy="2132998"/>
          </a:xfrm>
        </p:spPr>
        <p:txBody>
          <a:bodyPr/>
          <a:lstStyle/>
          <a:p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a </a:t>
            </a:r>
            <a:r>
              <a:rPr lang="pl-PL" u="sng" dirty="0" err="1"/>
              <a:t>victim</a:t>
            </a:r>
            <a:r>
              <a:rPr lang="pl-PL" u="sng" dirty="0"/>
              <a:t> </a:t>
            </a:r>
            <a:r>
              <a:rPr lang="pl-PL" u="sng" dirty="0" err="1"/>
              <a:t>or</a:t>
            </a:r>
            <a:r>
              <a:rPr lang="pl-PL" u="sng" dirty="0"/>
              <a:t> </a:t>
            </a:r>
            <a:r>
              <a:rPr lang="pl-PL" u="sng" dirty="0" err="1"/>
              <a:t>witness</a:t>
            </a:r>
            <a:r>
              <a:rPr lang="pl-PL" u="sng" dirty="0"/>
              <a:t> a </a:t>
            </a:r>
            <a:r>
              <a:rPr lang="pl-PL" u="sng" dirty="0" err="1"/>
              <a:t>crime</a:t>
            </a:r>
            <a:r>
              <a:rPr lang="pl-PL" u="sng" dirty="0"/>
              <a:t> </a:t>
            </a:r>
            <a:r>
              <a:rPr lang="pl-PL" u="sng" dirty="0" err="1"/>
              <a:t>at</a:t>
            </a:r>
            <a:r>
              <a:rPr lang="pl-PL" u="sng" dirty="0"/>
              <a:t> Vistula,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threatened</a:t>
            </a:r>
            <a:r>
              <a:rPr lang="pl-PL" u="sng" dirty="0"/>
              <a:t>, </a:t>
            </a:r>
            <a:r>
              <a:rPr lang="pl-PL" u="sng" dirty="0" err="1"/>
              <a:t>immediately</a:t>
            </a:r>
            <a:r>
              <a:rPr lang="pl-PL" u="sng" dirty="0"/>
              <a:t> </a:t>
            </a:r>
            <a:r>
              <a:rPr lang="pl-PL" u="sng" dirty="0" err="1"/>
              <a:t>notify</a:t>
            </a:r>
            <a:r>
              <a:rPr lang="pl-PL" u="sng" dirty="0"/>
              <a:t>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1" y="2301875"/>
            <a:ext cx="7300912" cy="3523185"/>
          </a:xfrm>
        </p:spPr>
        <p:txBody>
          <a:bodyPr/>
          <a:lstStyle/>
          <a:p>
            <a:endParaRPr lang="pl-PL" sz="2800" dirty="0"/>
          </a:p>
          <a:p>
            <a:r>
              <a:rPr lang="pl-PL" sz="3200" dirty="0" err="1"/>
              <a:t>Mr</a:t>
            </a:r>
            <a:r>
              <a:rPr lang="pl-PL" sz="3200" dirty="0"/>
              <a:t> 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  <a:p>
            <a:r>
              <a:rPr lang="pl-PL" sz="3200" dirty="0">
                <a:solidFill>
                  <a:schemeClr val="tx1"/>
                </a:solidFill>
              </a:rPr>
              <a:t>+48 501 556  557</a:t>
            </a:r>
          </a:p>
          <a:p>
            <a:r>
              <a:rPr lang="pl-PL" sz="3200" dirty="0">
                <a:solidFill>
                  <a:schemeClr val="tx1"/>
                </a:solidFill>
              </a:rPr>
              <a:t>m.jasinski@vistula.edu.pl</a:t>
            </a:r>
          </a:p>
          <a:p>
            <a:endParaRPr lang="pl-PL" sz="2800" dirty="0"/>
          </a:p>
          <a:p>
            <a:r>
              <a:rPr lang="pl-PL" sz="2800" u="sng" dirty="0"/>
              <a:t>Office </a:t>
            </a:r>
            <a:r>
              <a:rPr lang="pl-PL" sz="2800" u="sng" dirty="0" err="1"/>
              <a:t>hours</a:t>
            </a:r>
            <a:r>
              <a:rPr lang="pl-PL" sz="2800" u="sng" dirty="0"/>
              <a:t> in </a:t>
            </a:r>
            <a:r>
              <a:rPr lang="pl-PL" sz="2800" u="sng" dirty="0" err="1"/>
              <a:t>room</a:t>
            </a:r>
            <a:r>
              <a:rPr lang="pl-PL" sz="2800" u="sng" dirty="0"/>
              <a:t> 207:</a:t>
            </a:r>
          </a:p>
          <a:p>
            <a:r>
              <a:rPr lang="pl-PL" sz="2800" dirty="0" err="1"/>
              <a:t>Mondays</a:t>
            </a:r>
            <a:r>
              <a:rPr lang="pl-PL" sz="2800" dirty="0"/>
              <a:t> and </a:t>
            </a:r>
            <a:r>
              <a:rPr lang="pl-PL" sz="2800" dirty="0" err="1"/>
              <a:t>Wednesdays</a:t>
            </a:r>
            <a:r>
              <a:rPr lang="pl-PL" sz="2800" dirty="0"/>
              <a:t>  11 </a:t>
            </a:r>
            <a:r>
              <a:rPr lang="pl-PL" sz="2800" dirty="0" err="1"/>
              <a:t>am</a:t>
            </a:r>
            <a:r>
              <a:rPr lang="pl-PL" sz="2800" dirty="0"/>
              <a:t> – 2pm</a:t>
            </a:r>
          </a:p>
          <a:p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a </a:t>
            </a:r>
            <a:r>
              <a:rPr lang="pl-PL" sz="2800" dirty="0" err="1"/>
              <a:t>different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via </a:t>
            </a:r>
            <a:r>
              <a:rPr lang="pl-PL" sz="2800" dirty="0" err="1"/>
              <a:t>phone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e-mail. </a:t>
            </a:r>
          </a:p>
          <a:p>
            <a:r>
              <a:rPr lang="pl-PL" sz="2800" dirty="0" err="1"/>
              <a:t>Meetings</a:t>
            </a:r>
            <a:r>
              <a:rPr lang="pl-PL" sz="2800" dirty="0"/>
              <a:t> with the Proxy </a:t>
            </a:r>
            <a:r>
              <a:rPr lang="pl-PL" sz="2800" dirty="0" err="1"/>
              <a:t>take</a:t>
            </a:r>
            <a:r>
              <a:rPr lang="pl-PL" sz="2800" dirty="0"/>
              <a:t> place in a </a:t>
            </a:r>
            <a:r>
              <a:rPr lang="pl-PL" sz="2800" dirty="0" err="1"/>
              <a:t>confidential</a:t>
            </a:r>
            <a:r>
              <a:rPr lang="pl-PL" sz="2800" dirty="0"/>
              <a:t> environment. In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case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appropriate</a:t>
            </a:r>
            <a:r>
              <a:rPr lang="pl-PL" sz="2800" dirty="0"/>
              <a:t> </a:t>
            </a:r>
            <a:r>
              <a:rPr lang="pl-PL" sz="2800" dirty="0" err="1"/>
              <a:t>mode</a:t>
            </a:r>
            <a:r>
              <a:rPr lang="pl-PL" sz="2800" dirty="0"/>
              <a:t> of </a:t>
            </a:r>
            <a:r>
              <a:rPr lang="pl-PL" sz="2800" dirty="0" err="1"/>
              <a:t>action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with the person </a:t>
            </a:r>
            <a:r>
              <a:rPr lang="pl-PL" sz="2800" dirty="0" err="1"/>
              <a:t>concerned</a:t>
            </a:r>
            <a:r>
              <a:rPr lang="pl-PL" sz="2800" dirty="0"/>
              <a:t>.</a:t>
            </a:r>
          </a:p>
          <a:p>
            <a:endParaRPr lang="pl-PL" sz="2800" dirty="0"/>
          </a:p>
        </p:txBody>
      </p:sp>
      <p:sp>
        <p:nvSpPr>
          <p:cNvPr id="4" name="object 4"/>
          <p:cNvSpPr/>
          <p:nvPr/>
        </p:nvSpPr>
        <p:spPr>
          <a:xfrm>
            <a:off x="11141136" y="549275"/>
            <a:ext cx="184025" cy="17519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06475"/>
            <a:ext cx="6538912" cy="3705744"/>
          </a:xfrm>
        </p:spPr>
        <p:txBody>
          <a:bodyPr/>
          <a:lstStyle/>
          <a:p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200" dirty="0"/>
              <a:t>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451850" y="115901"/>
            <a:ext cx="11652250" cy="2515372"/>
          </a:xfrm>
        </p:spPr>
        <p:txBody>
          <a:bodyPr/>
          <a:lstStyle/>
          <a:p>
            <a:r>
              <a:rPr lang="en-US" b="1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388934"/>
            <a:ext cx="47452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533954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494</TotalTime>
  <Words>788</Words>
  <Application>Microsoft Office PowerPoint</Application>
  <PresentationFormat>Custom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97</cp:revision>
  <cp:lastPrinted>2017-09-20T13:04:07Z</cp:lastPrinted>
  <dcterms:created xsi:type="dcterms:W3CDTF">2017-06-12T14:03:54Z</dcterms:created>
  <dcterms:modified xsi:type="dcterms:W3CDTF">2022-06-22T11:48:16Z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