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2" r:id="rId3"/>
    <p:sldId id="280" r:id="rId4"/>
    <p:sldId id="274" r:id="rId5"/>
    <p:sldId id="275" r:id="rId6"/>
    <p:sldId id="281" r:id="rId7"/>
    <p:sldId id="282" r:id="rId8"/>
    <p:sldId id="283" r:id="rId9"/>
    <p:sldId id="284" r:id="rId10"/>
    <p:sldId id="277" r:id="rId11"/>
  </p:sldIdLst>
  <p:sldSz cx="20104100" cy="11309350"/>
  <p:notesSz cx="10002838" cy="688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EB8"/>
    <a:srgbClr val="21BF9C"/>
    <a:srgbClr val="485E7B"/>
    <a:srgbClr val="9E5EBD"/>
    <a:srgbClr val="2C9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79642" autoAdjust="0"/>
  </p:normalViewPr>
  <p:slideViewPr>
    <p:cSldViewPr>
      <p:cViewPr varScale="1">
        <p:scale>
          <a:sx n="29" d="100"/>
          <a:sy n="29" d="100"/>
        </p:scale>
        <p:origin x="926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65695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r">
              <a:defRPr sz="600"/>
            </a:lvl1pPr>
          </a:lstStyle>
          <a:p>
            <a:fld id="{86CABE91-59B2-094A-9192-38FAED5A29AC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0" tIns="24570" rIns="49140" bIns="2457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9968" y="3311462"/>
            <a:ext cx="8002902" cy="2710607"/>
          </a:xfrm>
          <a:prstGeom prst="rect">
            <a:avLst/>
          </a:prstGeom>
        </p:spPr>
        <p:txBody>
          <a:bodyPr vert="horz" lIns="49140" tIns="24570" rIns="49140" bIns="2457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65695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r">
              <a:defRPr sz="600"/>
            </a:lvl1pPr>
          </a:lstStyle>
          <a:p>
            <a:fld id="{806BC41F-D5FA-554E-B21A-8CB6C96C1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41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6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 userDrawn="1"/>
        </p:nvGrpSpPr>
        <p:grpSpPr>
          <a:xfrm>
            <a:off x="1089087" y="9518223"/>
            <a:ext cx="7667563" cy="1183210"/>
            <a:chOff x="1089087" y="9518223"/>
            <a:chExt cx="7667563" cy="1183210"/>
          </a:xfrm>
        </p:grpSpPr>
        <p:sp>
          <p:nvSpPr>
            <p:cNvPr id="13" name="object 12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 userDrawn="1"/>
          </p:nvSpPr>
          <p:spPr>
            <a:xfrm>
              <a:off x="2521254" y="9808990"/>
              <a:ext cx="6235396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8376708" y="0"/>
            <a:ext cx="11727391" cy="5654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8376708" y="5654278"/>
            <a:ext cx="11727391" cy="565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 userDrawn="1"/>
        </p:nvSpPr>
        <p:spPr>
          <a:xfrm>
            <a:off x="973792" y="1164771"/>
            <a:ext cx="251460" cy="1581150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164771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6771" y="9465945"/>
            <a:ext cx="8359937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9415216" y="84300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9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421566" y="2986235"/>
            <a:ext cx="8269287" cy="1408078"/>
          </a:xfrm>
          <a:prstGeom prst="rect">
            <a:avLst/>
          </a:prstGeom>
        </p:spPr>
        <p:txBody>
          <a:bodyPr/>
          <a:lstStyle>
            <a:lvl1pPr>
              <a:defRPr sz="195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/>
          <p:nvPr userDrawn="1"/>
        </p:nvSpPr>
        <p:spPr>
          <a:xfrm>
            <a:off x="1089087" y="9518223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 userDrawn="1"/>
        </p:nvSpPr>
        <p:spPr>
          <a:xfrm>
            <a:off x="2521254" y="9808990"/>
            <a:ext cx="59305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7300912" cy="1365250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196769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48375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3993628"/>
            <a:ext cx="6503113" cy="151575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5509691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6005512" cy="136525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60055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23650" y="199601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423651" y="351207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243013" y="2671667"/>
            <a:ext cx="827563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058386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 userDrawn="1"/>
        </p:nvSpPr>
        <p:spPr>
          <a:xfrm>
            <a:off x="2533954" y="10123116"/>
            <a:ext cx="5994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5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27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 userDrawn="1"/>
        </p:nvSpPr>
        <p:spPr>
          <a:xfrm>
            <a:off x="2533954" y="10123116"/>
            <a:ext cx="61464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4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1243806" y="1119286"/>
            <a:ext cx="17615694" cy="607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1243013" y="1843871"/>
            <a:ext cx="1761648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124301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1058386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 userDrawn="1"/>
        </p:nvSpPr>
        <p:spPr>
          <a:xfrm>
            <a:off x="2533954" y="10123116"/>
            <a:ext cx="6375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24301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9975850" y="1119188"/>
            <a:ext cx="9639300" cy="788828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1" r:id="rId8"/>
    <p:sldLayoutId id="2147483663" r:id="rId9"/>
    <p:sldLayoutId id="214748367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593850" y="2254796"/>
            <a:ext cx="6906683" cy="3399879"/>
          </a:xfrm>
        </p:spPr>
        <p:txBody>
          <a:bodyPr/>
          <a:lstStyle/>
          <a:p>
            <a:r>
              <a:rPr lang="pl-PL" dirty="0"/>
              <a:t>BEZPIECZ</a:t>
            </a:r>
            <a:r>
              <a:rPr lang="en-US" dirty="0"/>
              <a:t>N</a:t>
            </a:r>
            <a:r>
              <a:rPr lang="pl-PL" dirty="0"/>
              <a:t>E PICIE?  PODSTAWOWE FAKTY O </a:t>
            </a:r>
          </a:p>
          <a:p>
            <a:r>
              <a:rPr lang="pl-PL" dirty="0"/>
              <a:t>ALKOHOLU</a:t>
            </a:r>
          </a:p>
        </p:txBody>
      </p:sp>
      <p:sp>
        <p:nvSpPr>
          <p:cNvPr id="5" name="object 3"/>
          <p:cNvSpPr/>
          <p:nvPr/>
        </p:nvSpPr>
        <p:spPr>
          <a:xfrm>
            <a:off x="973792" y="2120354"/>
            <a:ext cx="315258" cy="2238921"/>
          </a:xfrm>
          <a:custGeom>
            <a:avLst/>
            <a:gdLst/>
            <a:ahLst/>
            <a:cxnLst/>
            <a:rect l="l" t="t" r="r" b="b"/>
            <a:pathLst>
              <a:path w="251459" h="3581400">
                <a:moveTo>
                  <a:pt x="0" y="0"/>
                </a:moveTo>
                <a:lnTo>
                  <a:pt x="0" y="3581042"/>
                </a:lnTo>
                <a:lnTo>
                  <a:pt x="251301" y="3581042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>
              <a:solidFill>
                <a:srgbClr val="139EB8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1B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379538" y="1082675"/>
            <a:ext cx="5472112" cy="3705744"/>
          </a:xfrm>
        </p:spPr>
        <p:txBody>
          <a:bodyPr/>
          <a:lstStyle/>
          <a:p>
            <a:r>
              <a:rPr lang="pl-PL" dirty="0"/>
              <a:t>Dziękuję za uwagę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3600" dirty="0"/>
              <a:t>Michał Jasiński</a:t>
            </a:r>
          </a:p>
          <a:p>
            <a:r>
              <a:rPr lang="pl-PL" sz="3600" dirty="0"/>
              <a:t>Pełnomocnik Rektora</a:t>
            </a:r>
          </a:p>
          <a:p>
            <a:r>
              <a:rPr lang="pl-PL" sz="3600" dirty="0"/>
              <a:t>d</a:t>
            </a:r>
            <a:r>
              <a:rPr lang="pl-PL" sz="3600"/>
              <a:t>s</a:t>
            </a:r>
            <a:r>
              <a:rPr lang="pl-PL" sz="3600" dirty="0"/>
              <a:t>. Bezpieczeństwa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object 8"/>
          <p:cNvSpPr txBox="1"/>
          <p:nvPr/>
        </p:nvSpPr>
        <p:spPr>
          <a:xfrm>
            <a:off x="9421567" y="6416507"/>
            <a:ext cx="4440483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Akademia Finansów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 Biznesu Vistula  </a:t>
            </a: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Szkoła Główna </a:t>
            </a:r>
            <a:r>
              <a:rPr sz="1950" b="1" dirty="0">
                <a:solidFill>
                  <a:srgbClr val="FFFFFF"/>
                </a:solidFill>
                <a:latin typeface="Roboto Condensed"/>
                <a:cs typeface="Roboto Condensed"/>
              </a:rPr>
              <a:t>Turystyki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Rekreacj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endParaRPr sz="1950">
              <a:latin typeface="Roboto Condensed"/>
              <a:cs typeface="Roboto Condensed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9421566" y="7264648"/>
            <a:ext cx="3775075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ul.</a:t>
            </a:r>
            <a:r>
              <a:rPr sz="1950" spc="-9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okłosy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3, 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02-787 Warszawa</a:t>
            </a:r>
          </a:p>
          <a:p>
            <a:pPr marL="12700">
              <a:spcBef>
                <a:spcPts val="125"/>
              </a:spcBef>
            </a:pP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(wejście od stacji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Metro</a:t>
            </a:r>
            <a:r>
              <a:rPr lang="pl-PL" sz="195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Stokłosy)</a:t>
            </a:r>
            <a:endParaRPr lang="pl-PL" sz="19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9421566" y="8448026"/>
            <a:ext cx="4973884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pl-PL"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Więcej na: </a:t>
            </a:r>
            <a:r>
              <a:rPr lang="pl-PL" sz="1950" spc="5" dirty="0" err="1">
                <a:solidFill>
                  <a:srgbClr val="FFFFFF"/>
                </a:solidFill>
                <a:latin typeface="Roboto Condensed"/>
                <a:cs typeface="Roboto Condensed"/>
              </a:rPr>
              <a:t>www.vistula.edu.pl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1957049" y="9146462"/>
            <a:ext cx="1032314" cy="107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473083" y="9119101"/>
            <a:ext cx="1016618" cy="1147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2355850" y="10123116"/>
            <a:ext cx="5917896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3980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752566" y="785033"/>
            <a:ext cx="12239545" cy="4812404"/>
          </a:xfrm>
        </p:spPr>
        <p:txBody>
          <a:bodyPr/>
          <a:lstStyle/>
          <a:p>
            <a:pPr algn="just"/>
            <a:r>
              <a:rPr lang="pl-PL" sz="4000" u="sng" dirty="0"/>
              <a:t>Jak działa alkohol?</a:t>
            </a:r>
          </a:p>
          <a:p>
            <a:pPr algn="just"/>
            <a:endParaRPr lang="pl-PL" sz="3200" b="0" dirty="0"/>
          </a:p>
          <a:p>
            <a:pPr algn="just"/>
            <a:r>
              <a:rPr lang="pl-PL" sz="3200" b="0" dirty="0"/>
              <a:t>Alkohol etylowy, zawarty we wszystkich napojach alkoholowych: piwie, winie, wódce, jest substancją psychoaktywną.  Posiada zdolność szybkiego przenikania do mózgu i wywołuje zmiany, których rodzaj i nasilenie są związane z poziomem stężenia alkoholu we krwi. Już po kilku minutach od spożycia alkoholu jego poziom wzrasta. Do maksymalnego stężenia alkoholu we krwi dochodzi po upływie około 1-1,5 godziny od chwili jego spożycia.</a:t>
            </a:r>
          </a:p>
          <a:p>
            <a:pPr algn="just"/>
            <a:r>
              <a:rPr lang="pl-PL" sz="3200" b="0" dirty="0"/>
              <a:t>Alkohol ma działanie tłumiące (depresyjne) i przeciwbólowe. Ponieważ w pierwszej kolejności tłumione jest działanie mózgowych ośrodków kontroli, pojawia się uczucie rozluźnienia, lekkości, euforii. To właśnie wyraźny, błyskawicznie osiągany efekt euforyzujący odpowiada za popularność alkoholu.</a:t>
            </a:r>
            <a:br>
              <a:rPr lang="pl-PL" sz="3200" b="0" dirty="0"/>
            </a:br>
            <a:br>
              <a:rPr lang="pl-PL" sz="3200" b="0" dirty="0"/>
            </a:br>
            <a:r>
              <a:rPr lang="pl-PL" sz="3200" b="0" dirty="0"/>
              <a:t> </a:t>
            </a:r>
          </a:p>
          <a:p>
            <a:pPr algn="l"/>
            <a:endParaRPr lang="pl-PL" sz="2800" dirty="0"/>
          </a:p>
        </p:txBody>
      </p:sp>
      <p:sp>
        <p:nvSpPr>
          <p:cNvPr id="6" name="object 4"/>
          <p:cNvSpPr/>
          <p:nvPr/>
        </p:nvSpPr>
        <p:spPr>
          <a:xfrm>
            <a:off x="1197134" y="706918"/>
            <a:ext cx="168116" cy="680558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22658886" y="148447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4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38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F7C7FB-0E7B-4598-B1F8-47A31F756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1648" y="2487049"/>
            <a:ext cx="16833851" cy="1371685"/>
          </a:xfrm>
        </p:spPr>
        <p:txBody>
          <a:bodyPr/>
          <a:lstStyle/>
          <a:p>
            <a:pPr algn="just"/>
            <a:endParaRPr lang="pl-PL" sz="32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D8A0948-F784-46CD-B09D-01669CE0C987}"/>
              </a:ext>
            </a:extLst>
          </p:cNvPr>
          <p:cNvSpPr/>
          <p:nvPr/>
        </p:nvSpPr>
        <p:spPr>
          <a:xfrm>
            <a:off x="-6445384" y="4556537"/>
            <a:ext cx="2005677" cy="324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działa </a:t>
            </a:r>
            <a:r>
              <a:rPr lang="pl-PL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alkhol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09CFA0F-F4F0-4889-A613-C2525B137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2188" y="555625"/>
            <a:ext cx="16032956" cy="1365250"/>
          </a:xfrm>
        </p:spPr>
        <p:txBody>
          <a:bodyPr/>
          <a:lstStyle/>
          <a:p>
            <a:r>
              <a:rPr lang="pl-PL" u="sng" dirty="0"/>
              <a:t>W miarę jak wzrasta  stężenie spożywanego alkoholu we krwi, pojawiają się następujące zaburzenia:</a:t>
            </a:r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90D301-152F-48FA-92F5-BF8D8C66FB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2188" y="2149475"/>
            <a:ext cx="17314862" cy="3524251"/>
          </a:xfrm>
        </p:spPr>
        <p:txBody>
          <a:bodyPr/>
          <a:lstStyle/>
          <a:p>
            <a:pPr algn="just"/>
            <a:r>
              <a:rPr lang="pl-PL" sz="3200" i="1" u="sng" dirty="0"/>
              <a:t>Od  0,2 do 0,5 promila </a:t>
            </a:r>
            <a:r>
              <a:rPr lang="pl-PL" sz="3200" b="0" dirty="0"/>
              <a:t>- nieznaczne zaburzenia równowagi oraz euforia i obniżenie krytycyzmu, upośledzenie koordynacji wzrokowo-ruchowej oraz zaburzenia widzenia,</a:t>
            </a:r>
          </a:p>
          <a:p>
            <a:pPr algn="just"/>
            <a:r>
              <a:rPr lang="pl-PL" sz="3200" i="1" u="sng" dirty="0"/>
              <a:t>Do 0,7 promila </a:t>
            </a:r>
            <a:r>
              <a:rPr lang="pl-PL" sz="3200" b="0" dirty="0"/>
              <a:t>- zaburzenia sprawności ruchowej (niezauważalne osłabienie refleksu, nadmierna pobudliwość i gadatliwość, a także obniżenie samokontroli oraz błędna ocena własnych możliwości, które często prowadzą do fałszywej oceny sytuacji),</a:t>
            </a:r>
          </a:p>
          <a:p>
            <a:pPr algn="just"/>
            <a:r>
              <a:rPr lang="pl-PL" sz="3200" i="1" u="sng" dirty="0"/>
              <a:t>Do 2 promili </a:t>
            </a:r>
            <a:r>
              <a:rPr lang="pl-PL" sz="3200" b="0" dirty="0"/>
              <a:t>- zaburzenia równowagi, sprawności i koordynacji ruchowej, obniżenie progu bólu, spadek sprawności intelektualnej pogłębiający się w miarę narastania intoksykacji alkoholowej, opóźnienie czasu reakcji, wyraźna drażliwość, obniżona tolerancja, zachowania agresywne,  pobudzenie seksualne,  wzrost ciśnienia krwi oraz przyspieszenie akcji serca,</a:t>
            </a:r>
          </a:p>
          <a:p>
            <a:pPr algn="just"/>
            <a:r>
              <a:rPr lang="pl-PL" sz="3200" i="1" u="sng" dirty="0"/>
              <a:t>Do 3 promili </a:t>
            </a:r>
            <a:r>
              <a:rPr lang="pl-PL" sz="3200" b="0" dirty="0"/>
              <a:t>- zaburzenia mowy (mowa bełkotliwa), wyraźne spowolnienie i zaburzenia równowagi, wzmożona senność,  znaczne obniżona zdolność do kontroli własnych </a:t>
            </a:r>
            <a:r>
              <a:rPr lang="pl-PL" sz="3200" b="0" dirty="0" err="1"/>
              <a:t>zachowań</a:t>
            </a:r>
            <a:endParaRPr lang="pl-PL" sz="3200" b="0" dirty="0"/>
          </a:p>
          <a:p>
            <a:pPr algn="just"/>
            <a:r>
              <a:rPr lang="pl-PL" sz="3200" i="1" u="sng" dirty="0"/>
              <a:t>Do 4 promili </a:t>
            </a:r>
            <a:r>
              <a:rPr lang="pl-PL" sz="3200" b="0" dirty="0"/>
              <a:t>- spadek ciśnienia krwi,  obniżenie ciepłoty ciała,  osłabienie lub zanik odruchów fizjologicznych oraz głębokie zaburzenia świadomości prowadzące do śpiączki,</a:t>
            </a:r>
          </a:p>
          <a:p>
            <a:pPr algn="just"/>
            <a:r>
              <a:rPr lang="pl-PL" sz="3200" i="1" u="sng" dirty="0"/>
              <a:t>Powyżej 4 promili </a:t>
            </a:r>
            <a:r>
              <a:rPr lang="pl-PL" sz="3200" b="0" dirty="0"/>
              <a:t>- stan zagrożenia życia - głęboka śpiączka, zaburzenia czynności ośrodka oddechowego i naczyniowo-ruchowego, możliwość porażenia tych ośrodków przez alkohol.</a:t>
            </a:r>
          </a:p>
        </p:txBody>
      </p:sp>
    </p:spTree>
    <p:extLst>
      <p:ext uri="{BB962C8B-B14F-4D97-AF65-F5344CB8AC3E}">
        <p14:creationId xmlns:p14="http://schemas.microsoft.com/office/powerpoint/2010/main" val="166386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517526"/>
            <a:ext cx="20110450" cy="11958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Symbol zastępczy tekstu 1"/>
          <p:cNvSpPr txBox="1">
            <a:spLocks/>
          </p:cNvSpPr>
          <p:nvPr/>
        </p:nvSpPr>
        <p:spPr>
          <a:xfrm>
            <a:off x="1135381" y="0"/>
            <a:ext cx="9098915" cy="1280159"/>
          </a:xfrm>
          <a:prstGeom prst="rect">
            <a:avLst/>
          </a:prstGeom>
        </p:spPr>
        <p:txBody>
          <a:bodyPr/>
          <a:lstStyle>
            <a:lvl1pPr marL="0"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pl-PL" u="sng" kern="0" dirty="0">
              <a:solidFill>
                <a:schemeClr val="bg1"/>
              </a:solidFill>
            </a:endParaRPr>
          </a:p>
        </p:txBody>
      </p:sp>
      <p:sp>
        <p:nvSpPr>
          <p:cNvPr id="13" name="Symbol zastępczy tekstu 9">
            <a:extLst>
              <a:ext uri="{FF2B5EF4-FFF2-40B4-BE49-F238E27FC236}">
                <a16:creationId xmlns:a16="http://schemas.microsoft.com/office/drawing/2014/main" id="{102CCE0F-75FE-4590-966D-1EF4EAE2499E}"/>
              </a:ext>
            </a:extLst>
          </p:cNvPr>
          <p:cNvSpPr txBox="1">
            <a:spLocks/>
          </p:cNvSpPr>
          <p:nvPr/>
        </p:nvSpPr>
        <p:spPr>
          <a:xfrm>
            <a:off x="1363982" y="1053732"/>
            <a:ext cx="16500143" cy="5277497"/>
          </a:xfrm>
          <a:prstGeom prst="rect">
            <a:avLst/>
          </a:prstGeom>
        </p:spPr>
        <p:txBody>
          <a:bodyPr/>
          <a:lstStyle>
            <a:lvl1pPr marL="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4" name="object 4"/>
          <p:cNvSpPr/>
          <p:nvPr/>
        </p:nvSpPr>
        <p:spPr>
          <a:xfrm>
            <a:off x="711201" y="60960"/>
            <a:ext cx="228600" cy="1219199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upa 24"/>
          <p:cNvGrpSpPr/>
          <p:nvPr/>
        </p:nvGrpSpPr>
        <p:grpSpPr>
          <a:xfrm>
            <a:off x="11728450" y="9024988"/>
            <a:ext cx="10052050" cy="2461260"/>
            <a:chOff x="0" y="8847897"/>
            <a:chExt cx="10052050" cy="2461260"/>
          </a:xfrm>
        </p:grpSpPr>
        <p:sp>
          <p:nvSpPr>
            <p:cNvPr id="26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 txBox="1"/>
            <p:nvPr userDrawn="1"/>
          </p:nvSpPr>
          <p:spPr>
            <a:xfrm>
              <a:off x="2521253" y="9808990"/>
              <a:ext cx="6324297" cy="52257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C58FBD63-44A5-445C-BD78-1A18A8297E93}"/>
              </a:ext>
            </a:extLst>
          </p:cNvPr>
          <p:cNvSpPr/>
          <p:nvPr/>
        </p:nvSpPr>
        <p:spPr>
          <a:xfrm>
            <a:off x="6351" y="-213783"/>
            <a:ext cx="10250641" cy="11404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endParaRPr lang="pl-PL" sz="3200" b="1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pl-PL" sz="32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3200" b="1" u="sng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Powyżej stężenia 0,6 prom</a:t>
            </a:r>
            <a:r>
              <a:rPr lang="pl-PL" sz="32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skutki spożycia alkoholu są już wyraźnie negatywne. Znacząco pogarsza się ocena, percepcja, zdolność uczenia się, pamięć, koordynacja, libido, czujność oraz samokontrola.</a:t>
            </a:r>
            <a:r>
              <a:rPr lang="pl-PL" sz="3200" b="1" u="sng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3200" b="1" i="1" u="sng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przekraczaj tej granicy</a:t>
            </a:r>
            <a:r>
              <a:rPr lang="pl-PL" sz="3200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pl-PL" sz="3200" b="1" dirty="0"/>
              <a:t>- Alkohol rozkładany jest w organizmie przede wszystkim w wątrobie (94% wypitego alkoholu) ze średnią szybkością ok. 0,15 prom. na godzinę. Nie ma skutecznych sposobów na radykalne przyspieszenie tego procesu. Ok. 5 % alkoholu jest wydalane przez płuca lub skórę i od 0,5% do 2% przez	 nerki.   </a:t>
            </a:r>
            <a:br>
              <a:rPr lang="pl-PL" sz="3200" b="1" dirty="0"/>
            </a:br>
            <a:r>
              <a:rPr lang="pl-PL" sz="3200" b="1" dirty="0"/>
              <a:t>- Alkohol jest substancją toksyczną i prowadzi do wielu uszkodzeń w organizmie</a:t>
            </a:r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- Jak podaje WHO (Światowa Organizacja Zdrowia) alkohol jest przyczyną występowania około 60 różnego typu chorób, w tym niektórych nowotworów. Jest trzecią co do częstości przyczyną zgonów na świecie (z powodu urazów, wypadków, samobójstw i chorób).</a:t>
            </a:r>
            <a:endParaRPr lang="pl-PL" sz="3200" dirty="0"/>
          </a:p>
          <a:p>
            <a:pPr>
              <a:lnSpc>
                <a:spcPct val="107000"/>
              </a:lnSpc>
              <a:spcAft>
                <a:spcPts val="675"/>
              </a:spcAft>
            </a:pP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0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603250" y="8306201"/>
            <a:ext cx="10052050" cy="1183210"/>
            <a:chOff x="10052050" y="9518223"/>
            <a:chExt cx="10052050" cy="1183210"/>
          </a:xfrm>
        </p:grpSpPr>
        <p:sp>
          <p:nvSpPr>
            <p:cNvPr id="10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1423650" y="482077"/>
            <a:ext cx="8153400" cy="3343798"/>
          </a:xfrm>
        </p:spPr>
        <p:txBody>
          <a:bodyPr/>
          <a:lstStyle/>
          <a:p>
            <a:r>
              <a:rPr lang="pl-PL" u="sng" dirty="0"/>
              <a:t>Jeśli jesteś ofiarą lub świadkiem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423650" y="3368674"/>
            <a:ext cx="7924799" cy="2400389"/>
          </a:xfrm>
        </p:spPr>
        <p:txBody>
          <a:bodyPr/>
          <a:lstStyle/>
          <a:p>
            <a:r>
              <a:rPr lang="pl-PL" u="sng" dirty="0"/>
              <a:t>Standardowa porcja alkoholu to 10 gram lub 12,5 ml czystego etanolu, który </a:t>
            </a:r>
            <a:r>
              <a:rPr lang="pl-PL" u="sng" dirty="0" err="1"/>
              <a:t>znajdzStandardowa</a:t>
            </a:r>
            <a:r>
              <a:rPr lang="pl-PL" u="sng" dirty="0"/>
              <a:t> porcja alkoholu to 10 gram lub 12,5 ml czystego etanolu, który znajdziemy w</a:t>
            </a:r>
            <a:r>
              <a:rPr lang="pl-PL" dirty="0"/>
              <a:t>:</a:t>
            </a:r>
          </a:p>
          <a:p>
            <a:r>
              <a:rPr lang="pl-PL" dirty="0"/>
              <a:t>- 250 ml szklance 5% piwa,</a:t>
            </a:r>
          </a:p>
          <a:p>
            <a:r>
              <a:rPr lang="pl-PL" dirty="0"/>
              <a:t>- 100 ml </a:t>
            </a:r>
            <a:r>
              <a:rPr lang="pl-PL" u="sng" dirty="0"/>
              <a:t>Standardowa porcja alkoholu to 10 gram lub 12,5 ml czystego etanolu, który znajdziemy w</a:t>
            </a:r>
            <a:r>
              <a:rPr lang="pl-PL" dirty="0"/>
              <a:t>:</a:t>
            </a:r>
          </a:p>
          <a:p>
            <a:r>
              <a:rPr lang="pl-PL" dirty="0"/>
              <a:t>- 250 ml szklance 5% piwa,</a:t>
            </a:r>
          </a:p>
          <a:p>
            <a:r>
              <a:rPr lang="pl-PL" dirty="0"/>
              <a:t>- 100 ml kieliszku 12 % wina,</a:t>
            </a:r>
          </a:p>
          <a:p>
            <a:r>
              <a:rPr lang="pl-PL" dirty="0"/>
              <a:t>- 30 ml kieliszku 40% wódki.</a:t>
            </a:r>
          </a:p>
          <a:p>
            <a:r>
              <a:rPr lang="pl-PL" dirty="0"/>
              <a:t>40% wódki.</a:t>
            </a:r>
          </a:p>
          <a:p>
            <a:r>
              <a:rPr lang="pl-PL" u="sng" dirty="0" err="1"/>
              <a:t>iemy</a:t>
            </a:r>
            <a:r>
              <a:rPr lang="pl-PL" u="sng" dirty="0"/>
              <a:t> w</a:t>
            </a:r>
            <a:r>
              <a:rPr lang="pl-PL" dirty="0"/>
              <a:t>:</a:t>
            </a:r>
          </a:p>
          <a:p>
            <a:r>
              <a:rPr lang="pl-PL" dirty="0"/>
              <a:t>- 250 ml szklance 5% piwa,</a:t>
            </a:r>
          </a:p>
          <a:p>
            <a:r>
              <a:rPr lang="pl-PL" dirty="0"/>
              <a:t>- 100 ml kieliszku 12 % wina,</a:t>
            </a:r>
          </a:p>
          <a:p>
            <a:r>
              <a:rPr lang="pl-PL" dirty="0"/>
              <a:t>- 30 ml kieliszku 40% wódki.</a:t>
            </a:r>
          </a:p>
        </p:txBody>
      </p:sp>
      <p:sp>
        <p:nvSpPr>
          <p:cNvPr id="4" name="object 4"/>
          <p:cNvSpPr/>
          <p:nvPr/>
        </p:nvSpPr>
        <p:spPr>
          <a:xfrm>
            <a:off x="10973496" y="320675"/>
            <a:ext cx="221554" cy="2895600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A2323B3-601F-416E-82D9-4E93270C3FC0}"/>
              </a:ext>
            </a:extLst>
          </p:cNvPr>
          <p:cNvSpPr/>
          <p:nvPr/>
        </p:nvSpPr>
        <p:spPr>
          <a:xfrm>
            <a:off x="1365250" y="824897"/>
            <a:ext cx="16916399" cy="268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Standardowa porcja alkoholu to 10 gram lub 12,5 ml czystego etanolu, który znajdziemy w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ml szklance  5% piwa,</a:t>
            </a:r>
          </a:p>
          <a:p>
            <a:pPr marL="457200" indent="-457200"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ml kieliszku 12 % wina,</a:t>
            </a:r>
          </a:p>
          <a:p>
            <a:pPr marL="457200" indent="-457200"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ml </a:t>
            </a:r>
            <a:r>
              <a:rPr lang="pl-PL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kieliszku   40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wódki.</a:t>
            </a:r>
          </a:p>
          <a:p>
            <a:pPr marL="457200" indent="-457200"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</a:pP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</a:pP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357FC6B-CABA-4684-8DDA-D2F1A51C6BDB}"/>
              </a:ext>
            </a:extLst>
          </p:cNvPr>
          <p:cNvSpPr/>
          <p:nvPr/>
        </p:nvSpPr>
        <p:spPr>
          <a:xfrm>
            <a:off x="1519238" y="2975510"/>
            <a:ext cx="14322425" cy="574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Bezpieczne limity okazjonalnego spożywania alkoholu: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	mężczyźni nie powinni jednorazowo przekraczać 6 standardowych jednostek 	czystego etanolu (60 gram), które znajdują się w 3 butelkach 0,5 l piwa,                     	3 kieliszkach wina(600ml) lub 180 ml wódki 40%;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kobiety nie powinny jednorazowo przekraczać 4 standardowych jednostek czystego etanolu(40 gram), które znajdują się w 2 butelkach 0,5 l piwa,                 2 kieliszkach wina (400 ml) lub 120 ml wódki 40%.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pl-PL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Orientacyjny kalkulator promili w </a:t>
            </a:r>
            <a:r>
              <a:rPr lang="pl-PL" sz="32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sz="3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ganiźmie</a:t>
            </a:r>
            <a:r>
              <a:rPr lang="pl-PL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		               www.pijodpowiedzialnie.pl/kalkulator/</a:t>
            </a:r>
            <a:endParaRPr lang="pl-PL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03E20FF-E104-435C-AB55-5544CA84B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8650" y="0"/>
            <a:ext cx="6781800" cy="2888185"/>
          </a:xfrm>
        </p:spPr>
        <p:txBody>
          <a:bodyPr/>
          <a:lstStyle/>
          <a:p>
            <a:r>
              <a:rPr lang="pl-PL" u="sng" dirty="0"/>
              <a:t>Mity na temat alkoholi</a:t>
            </a:r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0AC910-DE50-4AF4-8739-82721727C9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9538" y="1235075"/>
            <a:ext cx="17345024" cy="4438651"/>
          </a:xfrm>
        </p:spPr>
        <p:txBody>
          <a:bodyPr/>
          <a:lstStyle/>
          <a:p>
            <a:r>
              <a:rPr lang="pl-PL" sz="3200" i="1" dirty="0"/>
              <a:t>Mit: Piwo co prawda zawiera alkohol, ale w tak małych ilościach, że nie ryzykuje się pijąc 	je, bo jest mniej szkodliwe</a:t>
            </a:r>
            <a:r>
              <a:rPr lang="pl-PL" sz="3200" dirty="0"/>
              <a:t>.</a:t>
            </a:r>
          </a:p>
          <a:p>
            <a:r>
              <a:rPr lang="pl-PL" sz="3200" b="0" dirty="0"/>
              <a:t>Fakt: Szkody mogą pojawić się u osób, które piją tylko i wyłącznie piwo. Wypicie jednej szklanki 250 ml piwa o mocy 5% powoduje wprowadzenie do organizmu takiej samej ilości alkoholu, co wypicie małego kieliszka 30 ml wódki o mocy 40%.</a:t>
            </a:r>
          </a:p>
          <a:p>
            <a:r>
              <a:rPr lang="pl-PL" sz="3200" b="0" dirty="0"/>
              <a:t> </a:t>
            </a:r>
          </a:p>
          <a:p>
            <a:r>
              <a:rPr lang="pl-PL" sz="3200" i="1" dirty="0"/>
              <a:t>Mit:  Ktoś, kto pije dużo w weekendy, a w inne dni tygodnia pije małe ilości alkoholu lub 	wcale nie pije, nie ryzykuje uzależnieniem</a:t>
            </a:r>
            <a:r>
              <a:rPr lang="pl-PL" sz="3200" dirty="0"/>
              <a:t>.</a:t>
            </a:r>
          </a:p>
          <a:p>
            <a:r>
              <a:rPr lang="pl-PL" sz="3200" b="0" dirty="0"/>
              <a:t>Fakt: Nawet jednorazowe upicie się jest szkodliwe dla organizmu. Problemy alkoholowe zazwyczaj narastają stopniowo i zaczynają się od regularnego nadużywania alkoholu w pewnych określonych, powtarzających się sytuacjach. U części osób pijących w weekendy można rozpoznać objawy uzależnienia.</a:t>
            </a:r>
          </a:p>
          <a:p>
            <a:endParaRPr lang="pl-PL" sz="3200" b="0" dirty="0"/>
          </a:p>
          <a:p>
            <a:r>
              <a:rPr lang="pl-PL" sz="3200" b="0" dirty="0"/>
              <a:t> </a:t>
            </a:r>
            <a:r>
              <a:rPr lang="pl-PL" sz="3200" i="1" dirty="0"/>
              <a:t>Mit: Jeśli kierowca prześpi  się  trochę po piciu alkoholu, to po obudzeniu może s	</a:t>
            </a:r>
            <a:r>
              <a:rPr lang="pl-PL" sz="3200" i="1" dirty="0" err="1"/>
              <a:t>pokojnie</a:t>
            </a:r>
            <a:r>
              <a:rPr lang="pl-PL" sz="3200" i="1" dirty="0"/>
              <a:t> prowadzić samochód</a:t>
            </a:r>
            <a:r>
              <a:rPr lang="pl-PL" sz="3200" dirty="0"/>
              <a:t>.</a:t>
            </a:r>
          </a:p>
          <a:p>
            <a:r>
              <a:rPr lang="pl-PL" sz="3200" b="0" dirty="0"/>
              <a:t>Fakt: Stężenie alkoholu we krwi i wydychanym powietrzu zależy od ilości spożytego alkoholu, ciężaru ciała osoby pijącej i czasu, jaki upłynął od spożycia alkoholu. Wątroba metabolizuje</a:t>
            </a:r>
          </a:p>
          <a:p>
            <a:endParaRPr lang="pl-PL" sz="3200" b="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780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31E094D-A139-490D-A48F-436DF148D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D3398E-D924-4E85-9713-2EF1E5C61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9594" y="131228"/>
            <a:ext cx="16444912" cy="11277599"/>
          </a:xfrm>
        </p:spPr>
        <p:txBody>
          <a:bodyPr/>
          <a:lstStyle/>
          <a:p>
            <a:endParaRPr lang="pl-PL" sz="3200" b="0" dirty="0"/>
          </a:p>
          <a:p>
            <a:r>
              <a:rPr lang="pl-PL" sz="3200" b="0" dirty="0"/>
              <a:t>alkohol ze stałą prędkością ok. 8-10 g na godzinę u kobiety i 10-12 g na godzinę u mężczyzny. Sen nie wpływa na przyspieszenie tego procesu.</a:t>
            </a:r>
          </a:p>
          <a:p>
            <a:endParaRPr lang="pl-PL" sz="3200" i="1"/>
          </a:p>
          <a:p>
            <a:r>
              <a:rPr lang="pl-PL" sz="3200" i="1"/>
              <a:t>Mit</a:t>
            </a:r>
            <a:r>
              <a:rPr lang="pl-PL" sz="3200" i="1" dirty="0"/>
              <a:t>: Jeśli wypiję kawę po spożyciu alkoholu, to szkodliwe działanie alkoholu 	zostanie usunięte</a:t>
            </a:r>
            <a:r>
              <a:rPr lang="pl-PL" sz="3200" dirty="0"/>
              <a:t>.</a:t>
            </a:r>
          </a:p>
          <a:p>
            <a:r>
              <a:rPr lang="pl-PL" sz="3200" b="0" dirty="0"/>
              <a:t>Fakt: Picie kawy nie wpływa na poziom stężenia alkoholu we krwi i wydychanym powietrzu. Choć może wywoływać mylne, subiektywne wrażenie bycia trzeźwym.</a:t>
            </a:r>
          </a:p>
          <a:p>
            <a:r>
              <a:rPr lang="pl-PL" sz="3200" b="0" dirty="0"/>
              <a:t>  </a:t>
            </a:r>
          </a:p>
          <a:p>
            <a:r>
              <a:rPr lang="pl-PL" sz="3200" i="1" dirty="0"/>
              <a:t>Mit: Alkohol relaksuje i jest dobrym środkiem na zdenerwowanie.</a:t>
            </a:r>
          </a:p>
          <a:p>
            <a:r>
              <a:rPr lang="pl-PL" sz="3200" b="0" dirty="0"/>
              <a:t>Fakt: Alkohol działa uśmierzająco i depresyjnie. Chwilowe odprężenie, jakiego doznają niektóre  osoby po spożyciu alkoholu powoduje, że nie myśli się o problemach życiowych. Po wytrzeźwieniu wraca się do problemów z większą siłą. Wpływ alkoholu na ośrodkowy układ nerwowy pociąga za sobą jeszcze większą „nerwowość".</a:t>
            </a:r>
          </a:p>
          <a:p>
            <a:r>
              <a:rPr lang="pl-PL" sz="3200" b="0" dirty="0"/>
              <a:t> </a:t>
            </a:r>
          </a:p>
          <a:p>
            <a:r>
              <a:rPr lang="pl-PL" sz="3200" i="1" dirty="0"/>
              <a:t>Mit: Alkohol jest lekarstwem na sen.</a:t>
            </a:r>
          </a:p>
          <a:p>
            <a:r>
              <a:rPr lang="pl-PL" sz="3200" b="0" dirty="0"/>
              <a:t>Fakt: Zaśnięcie po spożyciu alkoholu jest wynikiem toksycznego działania alkoholu na mózg. Sen w tej sytuacji nie jest naturalny (fizjologiczny), a człowiek podczas takiego snu nie wypoczywa w sposób właściwy.</a:t>
            </a:r>
          </a:p>
          <a:p>
            <a:endParaRPr lang="pl-PL" sz="3200" b="0" dirty="0"/>
          </a:p>
          <a:p>
            <a:r>
              <a:rPr lang="pl-PL" sz="3200" dirty="0"/>
              <a:t> </a:t>
            </a:r>
          </a:p>
          <a:p>
            <a:r>
              <a:rPr lang="pl-PL" sz="3200" dirty="0"/>
              <a:t> 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55D2503-221D-4BE4-A165-0DA6739D0976}"/>
              </a:ext>
            </a:extLst>
          </p:cNvPr>
          <p:cNvSpPr/>
          <p:nvPr/>
        </p:nvSpPr>
        <p:spPr>
          <a:xfrm flipV="1">
            <a:off x="-691532" y="8515865"/>
            <a:ext cx="380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/>
              <a:t>ani szkodami zdrowotnymi</a:t>
            </a:r>
          </a:p>
        </p:txBody>
      </p:sp>
    </p:spTree>
    <p:extLst>
      <p:ext uri="{BB962C8B-B14F-4D97-AF65-F5344CB8AC3E}">
        <p14:creationId xmlns:p14="http://schemas.microsoft.com/office/powerpoint/2010/main" val="33094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6D987DD-5C72-46BF-8CCD-D68C4B0FE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2400" y="0"/>
            <a:ext cx="7486650" cy="3090326"/>
          </a:xfrm>
        </p:spPr>
        <p:txBody>
          <a:bodyPr/>
          <a:lstStyle/>
          <a:p>
            <a:r>
              <a:rPr lang="pl-PL" u="sng" dirty="0"/>
              <a:t>Sygnały ostrzegawcze</a:t>
            </a:r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BEE5AE-080B-4DA7-9213-27E30FBCF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2602" y="985301"/>
            <a:ext cx="18174447" cy="4210050"/>
          </a:xfrm>
        </p:spPr>
        <p:txBody>
          <a:bodyPr/>
          <a:lstStyle/>
          <a:p>
            <a:r>
              <a:rPr lang="pl-PL" sz="3200" i="1" dirty="0"/>
              <a:t>Poniżej lista  najczęściej powtarzających się sygnałów wskazujących na pojawienie się początków uzależnienia:</a:t>
            </a:r>
          </a:p>
          <a:p>
            <a:pPr lvl="0"/>
            <a:r>
              <a:rPr lang="pl-PL" sz="3200" b="0" dirty="0"/>
              <a:t>	</a:t>
            </a:r>
          </a:p>
          <a:p>
            <a:pPr lvl="0"/>
            <a:r>
              <a:rPr lang="pl-PL" sz="3200" b="0" dirty="0"/>
              <a:t>-	Gdy  człowiek zauważa,  że działanie alkoholu odpręża i daje ulgę, redukuje napięcie i 	niepokój, 	osłabia poczucie winy, ośmiela, ułatwia zaśnięcie czy pobudza do działania...</a:t>
            </a:r>
          </a:p>
          <a:p>
            <a:pPr lvl="0"/>
            <a:r>
              <a:rPr lang="pl-PL" sz="3200" b="0" dirty="0"/>
              <a:t>- 	Gdy osoba zagrożona uzależnieniem zaczyna poszukiwać, inicjować i organizować okazje do 	wypicia, pije łapczywie, jakby gasząc pragnienie, wyprzedza kolejki...</a:t>
            </a:r>
          </a:p>
          <a:p>
            <a:pPr marL="457200" lvl="0" indent="-457200">
              <a:buFontTx/>
              <a:buChar char="-"/>
            </a:pPr>
            <a:r>
              <a:rPr lang="pl-PL" sz="3200" b="0" dirty="0"/>
              <a:t>    Gdy powtarzają się przypadki upicia, osoba zagrożona pije alkohol pomimo zaleceń lekarskich, 	sugerujących konieczność powstrzymywania się od picia...</a:t>
            </a:r>
          </a:p>
          <a:p>
            <a:pPr marL="457200" lvl="0" indent="-457200">
              <a:buFontTx/>
              <a:buChar char="-"/>
            </a:pPr>
            <a:r>
              <a:rPr lang="pl-PL" sz="3200" b="0" dirty="0"/>
              <a:t>    Gdy pojawia się duma z tego, że może wypić większą niż uprzednio ilość alkoholu (tzw.  	mocna 	głowa świadcząca o wzroście tolerancji na alkohol)...</a:t>
            </a:r>
          </a:p>
          <a:p>
            <a:pPr marL="457200" lvl="0" indent="-457200">
              <a:buFontTx/>
              <a:buChar char="-"/>
            </a:pPr>
            <a:r>
              <a:rPr lang="pl-PL" sz="3200" b="0" dirty="0"/>
              <a:t>   Gdy pojawiają się incydenty  zapominania wydarzeń, które miały miejsce poprzedniego dnia 	podczas picia (tzw. "urwane filmy", "przerwy w życiorysie"). </a:t>
            </a:r>
          </a:p>
          <a:p>
            <a:pPr marL="457200" lvl="0" indent="-457200">
              <a:buFontTx/>
              <a:buChar char="-"/>
            </a:pPr>
            <a:r>
              <a:rPr lang="pl-PL" sz="3200" b="0" dirty="0"/>
              <a:t> 	Gdy ktoś, kto uprzednio pił w sytuacjach towarzyskich, zaczyna pić w samotności i do tego w 	ukryciu.</a:t>
            </a:r>
          </a:p>
          <a:p>
            <a:pPr marL="457200" indent="-457200">
              <a:buFontTx/>
              <a:buChar char="-"/>
            </a:pPr>
            <a:r>
              <a:rPr lang="pl-PL" sz="3200" b="0" dirty="0"/>
              <a:t>	Gdy powtarzają się przypadki prowadzenie samochodu po niewielkiej nawet ilości alkoholu.</a:t>
            </a:r>
          </a:p>
          <a:p>
            <a:pPr marL="457200" lvl="0" indent="-457200">
              <a:buFontTx/>
              <a:buChar char="-"/>
            </a:pPr>
            <a:endParaRPr lang="pl-PL" sz="3200" b="0" dirty="0"/>
          </a:p>
          <a:p>
            <a:pPr marL="457200" lvl="0" indent="-457200">
              <a:buFontTx/>
              <a:buChar char="-"/>
            </a:pPr>
            <a:endParaRPr lang="pl-PL" sz="3200" b="0" dirty="0"/>
          </a:p>
          <a:p>
            <a:pPr marL="457200" lvl="0" indent="-457200">
              <a:buFontTx/>
              <a:buChar char="-"/>
            </a:pPr>
            <a:endParaRPr lang="pl-PL" sz="3200" b="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710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893E55-263D-4C9A-B1E2-5341C0A8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CAC545-30AA-4E3E-A2ED-93B3AF9946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9538" y="1463675"/>
            <a:ext cx="18045112" cy="4210051"/>
          </a:xfrm>
        </p:spPr>
        <p:txBody>
          <a:bodyPr/>
          <a:lstStyle/>
          <a:p>
            <a:pPr lvl="0"/>
            <a:r>
              <a:rPr lang="pl-PL" sz="3200" b="0" dirty="0"/>
              <a:t>- 	Gdy na uwagi o konieczności ograniczenia picia lub sytuacje utrudniające dostęp do alkoholu 	osoba zagrożona uzależnieniem reaguje agresją lub rozdrażnieniem i stara się unikać rozmów 	na temat swojego picia...</a:t>
            </a:r>
          </a:p>
          <a:p>
            <a:pPr lvl="0"/>
            <a:r>
              <a:rPr lang="pl-PL" sz="3200" b="0" dirty="0"/>
              <a:t>- 	Gdy zaczynają się powtarzać wewnętrzne, nieudane próby ograniczenia picia lub przysięgi a	</a:t>
            </a:r>
            <a:r>
              <a:rPr lang="pl-PL" sz="3200" b="0" dirty="0" err="1"/>
              <a:t>astynencji</a:t>
            </a:r>
            <a:r>
              <a:rPr lang="pl-PL" sz="3200" b="0" dirty="0"/>
              <a:t> po to, aby udowodnić sobie posiadanie kontroli nad piciem alkoholu...</a:t>
            </a:r>
          </a:p>
          <a:p>
            <a:pPr marL="457200" lvl="0" indent="-457200">
              <a:buFontTx/>
              <a:buChar char="-"/>
            </a:pPr>
            <a:r>
              <a:rPr lang="pl-PL" sz="3200" b="0" dirty="0"/>
              <a:t>    Gdy powtarza się regularne wypijanie dużych dawek alkoholu zwiększa się ilość i 	częstotliwość 	spożywania alkoholu, np. jednorazowo powyżej 100 gramów etanolu lub</a:t>
            </a:r>
          </a:p>
          <a:p>
            <a:pPr lvl="1"/>
            <a:r>
              <a:rPr lang="pl-PL" sz="3200" b="0"/>
              <a:t>    regularne </a:t>
            </a:r>
            <a:r>
              <a:rPr lang="pl-PL" sz="3200" b="0" dirty="0"/>
              <a:t>codziennie spożywanie powyżej 20 gramów etanolu...</a:t>
            </a:r>
          </a:p>
          <a:p>
            <a:pPr lvl="0"/>
            <a:r>
              <a:rPr lang="pl-PL" sz="3200" b="0" dirty="0"/>
              <a:t>- 	Gdy dzień zaczyna się od picia alkoholu (np. poranne piwo)...</a:t>
            </a:r>
          </a:p>
          <a:p>
            <a:pPr lvl="0"/>
            <a:r>
              <a:rPr lang="pl-PL" sz="3200" b="0" dirty="0"/>
              <a:t>- 	Gdy używanie alkoholu staje się sposobem usuwania przykrych skutków poprzedniego - picia 	(klinowanie)...</a:t>
            </a:r>
          </a:p>
          <a:p>
            <a:pPr marL="914400" lvl="1" indent="-457200">
              <a:buFontTx/>
              <a:buChar char="-"/>
            </a:pPr>
            <a:r>
              <a:rPr lang="pl-PL" sz="3200" b="0" dirty="0"/>
              <a:t>Gdy rosną negatywne konsekwencje nadużywania alkoholu, a mimo to picie jest nadal kontynuowane...</a:t>
            </a:r>
          </a:p>
          <a:p>
            <a:pPr lvl="0"/>
            <a:endParaRPr lang="pl-PL" sz="3200" b="0" i="1" dirty="0"/>
          </a:p>
          <a:p>
            <a:pPr lvl="0"/>
            <a:r>
              <a:rPr lang="pl-PL" sz="3200" b="0" i="1" dirty="0"/>
              <a:t>		</a:t>
            </a:r>
            <a:r>
              <a:rPr lang="pl-PL" sz="3200" b="1" i="1" dirty="0"/>
              <a:t>MOŻE TO OZNACZAĆ ŻE JESTEŚ UZALEŻNIONY - NIE CZEKAJ, IDŹ DO 			SPECJALISTY, PAMIĘTAJ UZALEŻNIENIE TO NIE KATAR SAMO NIE PRZEJDZIE !!!</a:t>
            </a:r>
          </a:p>
          <a:p>
            <a:pPr marL="4114800" lvl="8" indent="-457200">
              <a:buFontTx/>
              <a:buChar char="-"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81929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726</TotalTime>
  <Words>461</Words>
  <Application>Microsoft Office PowerPoint</Application>
  <PresentationFormat>Niestandardowy</PresentationFormat>
  <Paragraphs>102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Roboto Condensed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 PREZENTACJI  GRUPY UCZELNI  VISTULA</dc:title>
  <dc:creator>Michal</dc:creator>
  <cp:lastModifiedBy>Michal</cp:lastModifiedBy>
  <cp:revision>81</cp:revision>
  <cp:lastPrinted>2017-10-06T14:56:07Z</cp:lastPrinted>
  <dcterms:created xsi:type="dcterms:W3CDTF">2017-06-12T14:03:54Z</dcterms:created>
  <dcterms:modified xsi:type="dcterms:W3CDTF">2018-11-19T15:21:27Z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LastSaved">
    <vt:filetime>2017-06-12T00:00:00Z</vt:filetime>
  </property>
</Properties>
</file>